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3"/>
  </p:notesMasterIdLst>
  <p:sldIdLst>
    <p:sldId id="256" r:id="rId2"/>
    <p:sldId id="293" r:id="rId3"/>
    <p:sldId id="297" r:id="rId4"/>
    <p:sldId id="259" r:id="rId5"/>
    <p:sldId id="258" r:id="rId6"/>
    <p:sldId id="294" r:id="rId7"/>
    <p:sldId id="295" r:id="rId8"/>
    <p:sldId id="296" r:id="rId9"/>
    <p:sldId id="291" r:id="rId10"/>
    <p:sldId id="292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2" r:id="rId21"/>
    <p:sldId id="270" r:id="rId22"/>
    <p:sldId id="271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8" r:id="rId4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549"/>
    <a:srgbClr val="41E75D"/>
    <a:srgbClr val="9EFF29"/>
    <a:srgbClr val="0000CC"/>
    <a:srgbClr val="007033"/>
    <a:srgbClr val="C33A1F"/>
    <a:srgbClr val="003635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30" d="100"/>
          <a:sy n="330" d="100"/>
        </p:scale>
        <p:origin x="870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05/03/2020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9826" y="2050028"/>
            <a:ext cx="8214851" cy="143059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077" y="3746091"/>
            <a:ext cx="8207477" cy="67842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B0F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51" y="497182"/>
            <a:ext cx="8259098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49477"/>
            <a:ext cx="8246070" cy="3428999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589" y="428659"/>
            <a:ext cx="6305833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1162688"/>
            <a:ext cx="6327059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20" y="433878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7764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50038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7764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50038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05/03/2020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xelbender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3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194" y="1567543"/>
            <a:ext cx="8251724" cy="2001567"/>
          </a:xfrm>
        </p:spPr>
        <p:txBody>
          <a:bodyPr>
            <a:normAutofit/>
          </a:bodyPr>
          <a:lstStyle/>
          <a:p>
            <a:r>
              <a:rPr lang="en-US" dirty="0" err="1"/>
              <a:t>Analisis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Juzgados</a:t>
            </a:r>
            <a:r>
              <a:rPr lang="en-US" dirty="0"/>
              <a:t> CABA </a:t>
            </a:r>
            <a:br>
              <a:rPr lang="en-US" dirty="0"/>
            </a:br>
            <a:r>
              <a:rPr lang="en-US" sz="1600" dirty="0" err="1"/>
              <a:t>Oportunidades</a:t>
            </a:r>
            <a:r>
              <a:rPr lang="en-US" sz="1600" dirty="0"/>
              <a:t> de </a:t>
            </a:r>
            <a:r>
              <a:rPr lang="en-US" sz="1600" dirty="0" err="1"/>
              <a:t>mejora</a:t>
            </a:r>
            <a:r>
              <a:rPr lang="en-US" sz="1600" dirty="0"/>
              <a:t> y </a:t>
            </a:r>
            <a:r>
              <a:rPr lang="en-US" sz="1600" dirty="0" err="1"/>
              <a:t>sugerencias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569" y="3797711"/>
            <a:ext cx="8045244" cy="7300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ODSL - </a:t>
            </a:r>
            <a:r>
              <a:rPr lang="en-US" dirty="0" err="1"/>
              <a:t>Exploracion</a:t>
            </a:r>
            <a:r>
              <a:rPr lang="en-US" dirty="0"/>
              <a:t> 6</a:t>
            </a:r>
          </a:p>
          <a:p>
            <a:r>
              <a:rPr lang="en-US" sz="1200" dirty="0"/>
              <a:t>Axel G. Juárez (</a:t>
            </a:r>
            <a:r>
              <a:rPr lang="en-US" sz="1200" dirty="0">
                <a:hlinkClick r:id="rId2"/>
              </a:rPr>
              <a:t>axelbender1@gmail.com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01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F468D1-73D2-4B80-8C92-98E9CEA5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04763"/>
            <a:ext cx="6233544" cy="3838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392AB4-99E8-481B-B944-3098DBCD2F8A}"/>
              </a:ext>
            </a:extLst>
          </p:cNvPr>
          <p:cNvSpPr txBox="1"/>
          <p:nvPr/>
        </p:nvSpPr>
        <p:spPr>
          <a:xfrm>
            <a:off x="339066" y="1626325"/>
            <a:ext cx="2018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ultimos</a:t>
            </a:r>
            <a:r>
              <a:rPr lang="en-US" dirty="0"/>
              <a:t> 2Q </a:t>
            </a:r>
            <a:r>
              <a:rPr lang="en-US" dirty="0" err="1"/>
              <a:t>parece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recibiendo mayor </a:t>
            </a:r>
            <a:r>
              <a:rPr lang="en-US" dirty="0" err="1"/>
              <a:t>proporcion</a:t>
            </a:r>
            <a:r>
              <a:rPr lang="en-US" dirty="0"/>
              <a:t> de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10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28CCF-7097-46AA-8363-0C17DF7EE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421" y="1270784"/>
            <a:ext cx="6288723" cy="3872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6C3EC-27FD-4CB4-8D75-B39E00007C0F}"/>
              </a:ext>
            </a:extLst>
          </p:cNvPr>
          <p:cNvSpPr txBox="1"/>
          <p:nvPr/>
        </p:nvSpPr>
        <p:spPr>
          <a:xfrm>
            <a:off x="339066" y="1626325"/>
            <a:ext cx="2018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ultimos</a:t>
            </a:r>
            <a:r>
              <a:rPr lang="en-US" dirty="0"/>
              <a:t> 2Q </a:t>
            </a:r>
            <a:r>
              <a:rPr lang="en-US" dirty="0" err="1"/>
              <a:t>parece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recibiendo mayor </a:t>
            </a:r>
            <a:r>
              <a:rPr lang="en-US" dirty="0" err="1"/>
              <a:t>proporcion</a:t>
            </a:r>
            <a:r>
              <a:rPr lang="en-US" dirty="0"/>
              <a:t> de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4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0DE511-BCB2-4827-8FCF-EA5C5474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38" y="1265928"/>
            <a:ext cx="6296606" cy="3877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33D128-BA17-4F0F-8996-E147B715BB0A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569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04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AF2E5-87CA-4422-9EF4-8CAEE5F1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834" y="1295054"/>
            <a:ext cx="6249310" cy="3848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2B8EF-81D9-4AF2-9E34-065CBF9486F3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62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05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6497F-49D9-4330-8F75-4C2CDD84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17" y="1299908"/>
            <a:ext cx="6241427" cy="3843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A1D689-359E-4645-A655-913F3AB8755C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199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06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6E9771-D668-4AFB-97FF-F6721004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3" y="1309618"/>
            <a:ext cx="6225661" cy="383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E4D27F-DFCF-4758-A409-4899057BB774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66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07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F83ADE-73C4-4681-B552-EDCAE1730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17" y="1299908"/>
            <a:ext cx="6241427" cy="3843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D81BD-8DE8-4C92-811E-020FEB45DA47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55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08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8B0C93-938B-4D29-9C91-AAB3495F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48" y="1319326"/>
            <a:ext cx="6209896" cy="3824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380E6B-14A8-42EE-A1AC-A7AEA6DE661F}"/>
              </a:ext>
            </a:extLst>
          </p:cNvPr>
          <p:cNvSpPr txBox="1"/>
          <p:nvPr/>
        </p:nvSpPr>
        <p:spPr>
          <a:xfrm>
            <a:off x="339066" y="1631322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variable </a:t>
            </a:r>
            <a:r>
              <a:rPr lang="en-US" dirty="0" err="1"/>
              <a:t>pero</a:t>
            </a:r>
            <a:r>
              <a:rPr lang="en-US" dirty="0"/>
              <a:t>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378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09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512D22-E787-422D-B4BD-EA6A5C0E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3" y="1309618"/>
            <a:ext cx="6225661" cy="3833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BC689-6A4A-4782-9B95-E498BFB3BAEA}"/>
              </a:ext>
            </a:extLst>
          </p:cNvPr>
          <p:cNvSpPr txBox="1"/>
          <p:nvPr/>
        </p:nvSpPr>
        <p:spPr>
          <a:xfrm>
            <a:off x="339066" y="1626325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variable </a:t>
            </a:r>
            <a:r>
              <a:rPr lang="en-US" dirty="0" err="1"/>
              <a:t>pero</a:t>
            </a:r>
            <a:r>
              <a:rPr lang="en-US" dirty="0"/>
              <a:t>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856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B6155-1352-444B-BB83-F0AB7881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1314148"/>
            <a:ext cx="6218304" cy="382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B2448-B391-4DBA-AB77-16350BB8CFF0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</a:t>
            </a:r>
            <a:r>
              <a:rPr lang="en-US" dirty="0" err="1"/>
              <a:t>aunque</a:t>
            </a:r>
            <a:r>
              <a:rPr lang="en-US" dirty="0"/>
              <a:t>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01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E38DECD-CDFD-4329-986A-C5DAA525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1" y="460312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 err="1"/>
              <a:t>Contenido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C33E69-7399-4D2B-9CEF-692BF99CB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4" y="1947041"/>
            <a:ext cx="8246070" cy="2831435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Resumen</a:t>
            </a:r>
            <a:r>
              <a:rPr lang="en-US" sz="2400" dirty="0"/>
              <a:t> </a:t>
            </a:r>
            <a:r>
              <a:rPr lang="en-US" sz="2400" dirty="0" err="1"/>
              <a:t>ejecutivo</a:t>
            </a:r>
            <a:r>
              <a:rPr lang="en-US" sz="2400" dirty="0"/>
              <a:t> y </a:t>
            </a:r>
            <a:r>
              <a:rPr lang="en-US" sz="2400" dirty="0" err="1"/>
              <a:t>metodologia</a:t>
            </a:r>
            <a:r>
              <a:rPr lang="en-US" sz="2400" dirty="0"/>
              <a:t> </a:t>
            </a:r>
            <a:r>
              <a:rPr lang="en-US" sz="2400" dirty="0" err="1"/>
              <a:t>aplicada</a:t>
            </a:r>
            <a:endParaRPr lang="en-US" sz="2400" dirty="0"/>
          </a:p>
          <a:p>
            <a:r>
              <a:rPr lang="en-US" sz="2400" dirty="0" err="1"/>
              <a:t>Analisis</a:t>
            </a:r>
            <a:r>
              <a:rPr lang="en-US" sz="2400" dirty="0"/>
              <a:t> de </a:t>
            </a:r>
            <a:r>
              <a:rPr lang="en-US" sz="2400" dirty="0" err="1"/>
              <a:t>carga</a:t>
            </a:r>
            <a:r>
              <a:rPr lang="en-US" sz="2400" dirty="0"/>
              <a:t> </a:t>
            </a:r>
            <a:r>
              <a:rPr lang="en-US" sz="2400" dirty="0" err="1"/>
              <a:t>semanal</a:t>
            </a:r>
            <a:r>
              <a:rPr lang="en-US" sz="2400" dirty="0"/>
              <a:t> </a:t>
            </a:r>
            <a:r>
              <a:rPr lang="en-US" sz="2400" dirty="0" err="1"/>
              <a:t>promedio</a:t>
            </a:r>
            <a:r>
              <a:rPr lang="en-US" sz="2400" dirty="0"/>
              <a:t> por </a:t>
            </a:r>
            <a:r>
              <a:rPr lang="en-US" sz="2400" dirty="0" err="1"/>
              <a:t>Juzgado</a:t>
            </a:r>
            <a:endParaRPr lang="en-US" sz="2400" dirty="0"/>
          </a:p>
          <a:p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mensual</a:t>
            </a:r>
            <a:r>
              <a:rPr lang="en-US" sz="2400" dirty="0"/>
              <a:t> de </a:t>
            </a:r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semanal</a:t>
            </a:r>
            <a:r>
              <a:rPr lang="en-US" sz="2400" dirty="0"/>
              <a:t> de </a:t>
            </a:r>
            <a:r>
              <a:rPr lang="en-US" sz="2400" dirty="0" err="1"/>
              <a:t>nuevos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por </a:t>
            </a:r>
            <a:r>
              <a:rPr lang="en-US" sz="2400" dirty="0" err="1"/>
              <a:t>Juzgado</a:t>
            </a:r>
            <a:endParaRPr lang="en-US" sz="2400" dirty="0"/>
          </a:p>
          <a:p>
            <a:r>
              <a:rPr lang="en-US" sz="2400" dirty="0" err="1"/>
              <a:t>Conclusiones</a:t>
            </a:r>
            <a:endParaRPr lang="en-US" sz="2400" dirty="0"/>
          </a:p>
          <a:p>
            <a:r>
              <a:rPr lang="en-US" sz="2400" dirty="0" err="1"/>
              <a:t>Propuesta</a:t>
            </a:r>
            <a:r>
              <a:rPr lang="en-US" sz="2400" dirty="0"/>
              <a:t> de </a:t>
            </a:r>
            <a:r>
              <a:rPr lang="en-US" sz="2400" dirty="0" err="1"/>
              <a:t>distribucion</a:t>
            </a:r>
            <a:r>
              <a:rPr lang="en-US" sz="2400" dirty="0"/>
              <a:t> </a:t>
            </a:r>
            <a:r>
              <a:rPr lang="en-US" sz="2400" dirty="0" err="1"/>
              <a:t>idealmente</a:t>
            </a:r>
            <a:r>
              <a:rPr lang="en-US" sz="2400" dirty="0"/>
              <a:t> </a:t>
            </a:r>
            <a:r>
              <a:rPr lang="en-US" sz="2400" dirty="0" err="1"/>
              <a:t>eficiente</a:t>
            </a:r>
            <a:endParaRPr lang="en-US" sz="2400" dirty="0"/>
          </a:p>
          <a:p>
            <a:r>
              <a:rPr lang="en-US" sz="2400" dirty="0"/>
              <a:t>Backup slides – Process </a:t>
            </a:r>
            <a:r>
              <a:rPr lang="en-US" sz="2400" dirty="0" err="1"/>
              <a:t>Behaviour</a:t>
            </a:r>
            <a:r>
              <a:rPr lang="en-US" sz="2400" dirty="0"/>
              <a:t> Charts por </a:t>
            </a:r>
            <a:r>
              <a:rPr lang="en-US" sz="2400" dirty="0" err="1"/>
              <a:t>Juzgado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030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A5D45-043A-49F9-B2AB-B4201894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69" y="1285346"/>
            <a:ext cx="6265075" cy="3858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03D13-AE93-4029-B4E3-5A9DE6C6A7BF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  <p:sp>
        <p:nvSpPr>
          <p:cNvPr id="2" name="Star: 7 Points 1">
            <a:extLst>
              <a:ext uri="{FF2B5EF4-FFF2-40B4-BE49-F238E27FC236}">
                <a16:creationId xmlns:a16="http://schemas.microsoft.com/office/drawing/2014/main" id="{8FA1074C-ED58-4BFE-84EB-BFE0544658F1}"/>
              </a:ext>
            </a:extLst>
          </p:cNvPr>
          <p:cNvSpPr/>
          <p:nvPr/>
        </p:nvSpPr>
        <p:spPr>
          <a:xfrm>
            <a:off x="584010" y="3202898"/>
            <a:ext cx="1773836" cy="982068"/>
          </a:xfrm>
          <a:prstGeom prst="star7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Top </a:t>
            </a:r>
          </a:p>
          <a:p>
            <a:pPr algn="ctr"/>
            <a:r>
              <a:rPr lang="en-US" sz="1100" b="1" dirty="0"/>
              <a:t>Contributor!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038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12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8B2DF2-B2A3-447D-9F71-6DE144E6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3" y="1309618"/>
            <a:ext cx="6225661" cy="383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445E2-7AFA-4D84-AB96-062BDC10DCC6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variable </a:t>
            </a:r>
            <a:r>
              <a:rPr lang="en-US" dirty="0" err="1"/>
              <a:t>pero</a:t>
            </a:r>
            <a:r>
              <a:rPr lang="en-US" dirty="0"/>
              <a:t>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2160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D9851-FC40-407F-922B-613ADF14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834" y="1295054"/>
            <a:ext cx="6249310" cy="3848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E41273-4EC6-4863-8828-63180BA9481B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variable </a:t>
            </a:r>
            <a:r>
              <a:rPr lang="en-US" dirty="0" err="1"/>
              <a:t>pero</a:t>
            </a:r>
            <a:r>
              <a:rPr lang="en-US" dirty="0"/>
              <a:t>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46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FE441-AAE6-449E-9D96-F0E0D2D5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3" y="1309618"/>
            <a:ext cx="6225661" cy="3833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8A9762-6C12-4AB7-AD71-F0D2D5ADD39B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variable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937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3215A-52C9-46ED-A87D-BA7FF8FB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04764"/>
            <a:ext cx="6233544" cy="3838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A990A1-7F88-4AA8-BDBB-572E6F2187C0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variable </a:t>
            </a:r>
            <a:r>
              <a:rPr lang="en-US" dirty="0" err="1"/>
              <a:t>pero</a:t>
            </a:r>
            <a:r>
              <a:rPr lang="en-US" dirty="0"/>
              <a:t>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101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A1B13-D7B9-40AC-BCAB-CD8EE54BB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310" y="1358162"/>
            <a:ext cx="6146834" cy="3785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E4BAF-FE39-49CC-980A-454BEE13557D}"/>
              </a:ext>
            </a:extLst>
          </p:cNvPr>
          <p:cNvSpPr txBox="1"/>
          <p:nvPr/>
        </p:nvSpPr>
        <p:spPr>
          <a:xfrm>
            <a:off x="339066" y="1626325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variable y con una </a:t>
            </a:r>
            <a:r>
              <a:rPr lang="en-US" dirty="0" err="1"/>
              <a:t>contribucion</a:t>
            </a:r>
            <a:r>
              <a:rPr lang="en-US" dirty="0"/>
              <a:t> inferior al </a:t>
            </a:r>
            <a:r>
              <a:rPr lang="en-US" dirty="0" err="1"/>
              <a:t>promedio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591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EFF71-BBFC-4BEC-9322-7E59DC12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03" y="1275636"/>
            <a:ext cx="6280841" cy="3867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162B7-1408-4B71-BB09-9D963B526F9B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5372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60F2C-0366-418D-ABFD-CC713D20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779" y="1338744"/>
            <a:ext cx="6178365" cy="3804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A6382-46B6-4EFA-B5E1-6F4950A0A5F5}"/>
              </a:ext>
            </a:extLst>
          </p:cNvPr>
          <p:cNvSpPr txBox="1"/>
          <p:nvPr/>
        </p:nvSpPr>
        <p:spPr>
          <a:xfrm>
            <a:off x="339066" y="1626325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variable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948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ED7475-323E-494A-A81A-6E085171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531" y="1316421"/>
            <a:ext cx="6214614" cy="3827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FCF2F-A5B8-4852-8547-29A6D06CB244}"/>
              </a:ext>
            </a:extLst>
          </p:cNvPr>
          <p:cNvSpPr txBox="1"/>
          <p:nvPr/>
        </p:nvSpPr>
        <p:spPr>
          <a:xfrm>
            <a:off x="339066" y="1626325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variable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5083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EED182-971A-463B-AEAF-14BD143B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66" y="1314472"/>
            <a:ext cx="6217778" cy="382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CD9335-0C53-4A85-B10A-770534643192}"/>
              </a:ext>
            </a:extLst>
          </p:cNvPr>
          <p:cNvSpPr txBox="1"/>
          <p:nvPr/>
        </p:nvSpPr>
        <p:spPr>
          <a:xfrm>
            <a:off x="339066" y="1626325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variable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6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Resúmen</a:t>
            </a:r>
            <a:r>
              <a:rPr lang="en-US" dirty="0"/>
              <a:t> </a:t>
            </a:r>
            <a:r>
              <a:rPr lang="en-US" dirty="0" err="1"/>
              <a:t>ejecutivo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9589" y="1443540"/>
            <a:ext cx="6327059" cy="3511061"/>
          </a:xfrm>
        </p:spPr>
        <p:txBody>
          <a:bodyPr>
            <a:normAutofit/>
          </a:bodyPr>
          <a:lstStyle/>
          <a:p>
            <a:r>
              <a:rPr lang="en-US" sz="2000" dirty="0"/>
              <a:t>Se </a:t>
            </a:r>
            <a:r>
              <a:rPr lang="en-US" sz="2000" dirty="0" err="1"/>
              <a:t>utiliza</a:t>
            </a:r>
            <a:r>
              <a:rPr lang="en-US" sz="2000" dirty="0"/>
              <a:t> la </a:t>
            </a:r>
            <a:r>
              <a:rPr lang="en-US" sz="2000" dirty="0" err="1"/>
              <a:t>informacion</a:t>
            </a:r>
            <a:r>
              <a:rPr lang="en-US" sz="2000" dirty="0"/>
              <a:t> disponible para </a:t>
            </a:r>
            <a:r>
              <a:rPr lang="en-US" sz="2000" dirty="0" err="1"/>
              <a:t>hacer</a:t>
            </a:r>
            <a:r>
              <a:rPr lang="en-US" sz="2000" dirty="0"/>
              <a:t> un </a:t>
            </a:r>
            <a:r>
              <a:rPr lang="en-US" sz="2000" dirty="0" err="1"/>
              <a:t>analisis</a:t>
            </a:r>
            <a:r>
              <a:rPr lang="en-US" sz="2000" dirty="0"/>
              <a:t> de </a:t>
            </a:r>
            <a:r>
              <a:rPr lang="en-US" sz="2000" dirty="0" err="1"/>
              <a:t>carga</a:t>
            </a:r>
            <a:r>
              <a:rPr lang="en-US" sz="2000" dirty="0"/>
              <a:t> de </a:t>
            </a:r>
            <a:r>
              <a:rPr lang="en-US" sz="2000" dirty="0" err="1"/>
              <a:t>trabajo</a:t>
            </a:r>
            <a:r>
              <a:rPr lang="en-US" sz="2000" dirty="0"/>
              <a:t> </a:t>
            </a:r>
            <a:r>
              <a:rPr lang="en-US" sz="2000" dirty="0" err="1"/>
              <a:t>basado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principios</a:t>
            </a:r>
            <a:r>
              <a:rPr lang="en-US" sz="2000" dirty="0"/>
              <a:t> Lean Six Sigma.</a:t>
            </a:r>
          </a:p>
          <a:p>
            <a:r>
              <a:rPr lang="en-US" sz="2000" dirty="0"/>
              <a:t>No se </a:t>
            </a:r>
            <a:r>
              <a:rPr lang="en-US" sz="2000" dirty="0" err="1"/>
              <a:t>detectan</a:t>
            </a:r>
            <a:r>
              <a:rPr lang="en-US" sz="2000" dirty="0"/>
              <a:t> </a:t>
            </a:r>
            <a:r>
              <a:rPr lang="en-US" sz="2000" dirty="0" err="1"/>
              <a:t>sesgos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distribucion</a:t>
            </a:r>
            <a:r>
              <a:rPr lang="en-US" sz="2000" dirty="0"/>
              <a:t> de </a:t>
            </a:r>
            <a:r>
              <a:rPr lang="en-US" sz="2000" dirty="0" err="1"/>
              <a:t>nuevos</a:t>
            </a:r>
            <a:r>
              <a:rPr lang="en-US" sz="2000" dirty="0"/>
              <a:t> </a:t>
            </a:r>
            <a:r>
              <a:rPr lang="en-US" sz="2000" dirty="0" err="1"/>
              <a:t>casos</a:t>
            </a:r>
            <a:r>
              <a:rPr lang="en-US" sz="2000" dirty="0"/>
              <a:t> entre los </a:t>
            </a:r>
            <a:r>
              <a:rPr lang="en-US" sz="2000" dirty="0" err="1"/>
              <a:t>distintos</a:t>
            </a:r>
            <a:r>
              <a:rPr lang="en-US" sz="2000" dirty="0"/>
              <a:t> </a:t>
            </a:r>
            <a:r>
              <a:rPr lang="en-US" sz="2000" dirty="0" err="1"/>
              <a:t>Juzgados</a:t>
            </a:r>
            <a:r>
              <a:rPr lang="en-US" sz="2000" dirty="0"/>
              <a:t>.</a:t>
            </a:r>
          </a:p>
          <a:p>
            <a:r>
              <a:rPr lang="en-US" sz="2000" dirty="0"/>
              <a:t>Se </a:t>
            </a:r>
            <a:r>
              <a:rPr lang="en-US" sz="2000" dirty="0" err="1"/>
              <a:t>detectan</a:t>
            </a:r>
            <a:r>
              <a:rPr lang="en-US" sz="2000" dirty="0"/>
              <a:t> </a:t>
            </a:r>
            <a:r>
              <a:rPr lang="en-US" sz="2000" dirty="0" err="1"/>
              <a:t>ineficiencias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uniformidad</a:t>
            </a:r>
            <a:r>
              <a:rPr lang="en-US" sz="2000" dirty="0"/>
              <a:t> de la </a:t>
            </a:r>
            <a:r>
              <a:rPr lang="en-US" sz="2000" dirty="0" err="1"/>
              <a:t>distribucion</a:t>
            </a:r>
            <a:r>
              <a:rPr lang="en-US" sz="2000" dirty="0"/>
              <a:t> de </a:t>
            </a:r>
            <a:r>
              <a:rPr lang="en-US" sz="2000" dirty="0" err="1"/>
              <a:t>nuevos</a:t>
            </a:r>
            <a:r>
              <a:rPr lang="en-US" sz="2000" dirty="0"/>
              <a:t> </a:t>
            </a:r>
            <a:r>
              <a:rPr lang="en-US" sz="2000" dirty="0" err="1"/>
              <a:t>casos</a:t>
            </a:r>
            <a:r>
              <a:rPr lang="en-US" sz="2000" dirty="0"/>
              <a:t>.</a:t>
            </a:r>
          </a:p>
          <a:p>
            <a:r>
              <a:rPr lang="en-US" sz="2000" dirty="0"/>
              <a:t>La </a:t>
            </a:r>
            <a:r>
              <a:rPr lang="en-US" sz="2000" dirty="0" err="1"/>
              <a:t>amplitud</a:t>
            </a:r>
            <a:r>
              <a:rPr lang="en-US" sz="2000" dirty="0"/>
              <a:t> de los </a:t>
            </a:r>
            <a:r>
              <a:rPr lang="en-US" sz="2000" dirty="0" err="1"/>
              <a:t>valores</a:t>
            </a:r>
            <a:r>
              <a:rPr lang="en-US" sz="2000" dirty="0"/>
              <a:t> </a:t>
            </a:r>
            <a:r>
              <a:rPr lang="en-US" sz="2000" dirty="0" err="1"/>
              <a:t>promedio</a:t>
            </a:r>
            <a:r>
              <a:rPr lang="en-US" sz="2000" dirty="0"/>
              <a:t> </a:t>
            </a:r>
            <a:r>
              <a:rPr lang="en-US" sz="2000" dirty="0" err="1"/>
              <a:t>aceptables</a:t>
            </a:r>
            <a:r>
              <a:rPr lang="en-US" sz="2000" dirty="0"/>
              <a:t> de </a:t>
            </a:r>
            <a:r>
              <a:rPr lang="en-US" sz="2000" dirty="0" err="1"/>
              <a:t>nuevos</a:t>
            </a:r>
            <a:r>
              <a:rPr lang="en-US" sz="2000" dirty="0"/>
              <a:t> </a:t>
            </a:r>
            <a:r>
              <a:rPr lang="en-US" sz="2000" dirty="0" err="1"/>
              <a:t>casos</a:t>
            </a:r>
            <a:r>
              <a:rPr lang="en-US" sz="2000" dirty="0"/>
              <a:t>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semana</a:t>
            </a:r>
            <a:r>
              <a:rPr lang="en-US" sz="2000" dirty="0"/>
              <a:t>, </a:t>
            </a:r>
            <a:r>
              <a:rPr lang="en-US" sz="2000" dirty="0" err="1"/>
              <a:t>sugiere</a:t>
            </a:r>
            <a:r>
              <a:rPr lang="en-US" sz="2000" dirty="0"/>
              <a:t> que el </a:t>
            </a:r>
            <a:r>
              <a:rPr lang="en-US" sz="2000" dirty="0" err="1"/>
              <a:t>algoritmo</a:t>
            </a:r>
            <a:r>
              <a:rPr lang="en-US" sz="2000" dirty="0"/>
              <a:t> de </a:t>
            </a:r>
            <a:r>
              <a:rPr lang="en-US" sz="2000" dirty="0" err="1"/>
              <a:t>distribucion</a:t>
            </a:r>
            <a:r>
              <a:rPr lang="en-US" sz="2000" dirty="0"/>
              <a:t> es </a:t>
            </a:r>
            <a:r>
              <a:rPr lang="en-US" sz="2000" dirty="0" err="1"/>
              <a:t>facilmente</a:t>
            </a:r>
            <a:r>
              <a:rPr lang="en-US" sz="2000" dirty="0"/>
              <a:t> </a:t>
            </a:r>
            <a:r>
              <a:rPr lang="en-US" sz="2000" dirty="0" err="1"/>
              <a:t>mejorable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7217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3FFAD-BAF1-49F8-A0F5-7F1AA32ED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04764"/>
            <a:ext cx="6233544" cy="3838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7361F-01CF-428F-9034-FB3E8A523203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5923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223F53-E6A9-4882-A7AF-F798B8D71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31" y="1324180"/>
            <a:ext cx="6202013" cy="3819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519556-0A6C-4FFC-B2FF-B536C4E588F0}"/>
              </a:ext>
            </a:extLst>
          </p:cNvPr>
          <p:cNvSpPr txBox="1"/>
          <p:nvPr/>
        </p:nvSpPr>
        <p:spPr>
          <a:xfrm>
            <a:off x="339066" y="1626325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variable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0768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BAFAE-21AD-47E6-9EB8-45EA412F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17" y="1299908"/>
            <a:ext cx="6241427" cy="3843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4A011-E6E1-4B2A-B7F5-249121EA5BA0}"/>
              </a:ext>
            </a:extLst>
          </p:cNvPr>
          <p:cNvSpPr txBox="1"/>
          <p:nvPr/>
        </p:nvSpPr>
        <p:spPr>
          <a:xfrm>
            <a:off x="339066" y="1626325"/>
            <a:ext cx="201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variable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408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24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3004C8-0021-488C-BCC1-82982DE4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04764"/>
            <a:ext cx="6233544" cy="3838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8FD32-1D97-4946-813A-BF9E1B484FED}"/>
              </a:ext>
            </a:extLst>
          </p:cNvPr>
          <p:cNvSpPr txBox="1"/>
          <p:nvPr/>
        </p:nvSpPr>
        <p:spPr>
          <a:xfrm>
            <a:off x="339066" y="1626325"/>
            <a:ext cx="2018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variable, con una </a:t>
            </a:r>
            <a:r>
              <a:rPr lang="en-US" dirty="0" err="1"/>
              <a:t>contribucion</a:t>
            </a:r>
            <a:r>
              <a:rPr lang="en-US" dirty="0"/>
              <a:t> significative y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ascenso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9394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94618-1ED2-4131-87C2-0C66C2710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69" y="1285346"/>
            <a:ext cx="6265075" cy="3858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66F19-5C75-494B-BB26-1C6B86F1A9F6}"/>
              </a:ext>
            </a:extLst>
          </p:cNvPr>
          <p:cNvSpPr txBox="1"/>
          <p:nvPr/>
        </p:nvSpPr>
        <p:spPr>
          <a:xfrm>
            <a:off x="339066" y="1626325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variable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069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26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1DA553-161E-4175-B44B-836DAD1B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014" y="1329036"/>
            <a:ext cx="6194130" cy="3814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FDEA6-ECCE-4B26-A7C2-855E1701E73D}"/>
              </a:ext>
            </a:extLst>
          </p:cNvPr>
          <p:cNvSpPr txBox="1"/>
          <p:nvPr/>
        </p:nvSpPr>
        <p:spPr>
          <a:xfrm>
            <a:off x="339066" y="1626325"/>
            <a:ext cx="2018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variable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ascenso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8028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6E0CA-1287-4BF8-B7D7-B126E790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04764"/>
            <a:ext cx="6233544" cy="3838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B7DFBD-A8E3-42A7-8B73-0386488EBB06}"/>
              </a:ext>
            </a:extLst>
          </p:cNvPr>
          <p:cNvSpPr txBox="1"/>
          <p:nvPr/>
        </p:nvSpPr>
        <p:spPr>
          <a:xfrm>
            <a:off x="339066" y="1626325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900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E95B9-D704-4512-BABF-F87FE099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31" y="1324180"/>
            <a:ext cx="6202013" cy="3819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10D021-97DB-4834-B844-3B000A1CDA25}"/>
              </a:ext>
            </a:extLst>
          </p:cNvPr>
          <p:cNvSpPr txBox="1"/>
          <p:nvPr/>
        </p:nvSpPr>
        <p:spPr>
          <a:xfrm>
            <a:off x="339066" y="1626325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variable </a:t>
            </a:r>
            <a:r>
              <a:rPr lang="en-US" dirty="0" err="1"/>
              <a:t>pero</a:t>
            </a:r>
            <a:r>
              <a:rPr lang="en-US" dirty="0"/>
              <a:t>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6056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29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FCE48A-35E7-4234-BEA8-A5D497979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48" y="1319326"/>
            <a:ext cx="6209896" cy="3824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1AD8A-F92B-4FC3-A68C-34F7A18223CB}"/>
              </a:ext>
            </a:extLst>
          </p:cNvPr>
          <p:cNvSpPr txBox="1"/>
          <p:nvPr/>
        </p:nvSpPr>
        <p:spPr>
          <a:xfrm>
            <a:off x="339066" y="1626325"/>
            <a:ext cx="2018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variable y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6805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30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0248D3-6380-4E2E-963C-DE69C4CA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897" y="1333890"/>
            <a:ext cx="6186247" cy="3809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2EE32-CB2B-43A4-ADBC-F86D09042001}"/>
              </a:ext>
            </a:extLst>
          </p:cNvPr>
          <p:cNvSpPr txBox="1"/>
          <p:nvPr/>
        </p:nvSpPr>
        <p:spPr>
          <a:xfrm>
            <a:off x="339066" y="1626325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9654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Metodología</a:t>
            </a:r>
            <a:r>
              <a:rPr lang="en-US" dirty="0"/>
              <a:t> del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9589" y="1443540"/>
            <a:ext cx="6327059" cy="3511061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Se </a:t>
            </a:r>
            <a:r>
              <a:rPr lang="en-US" sz="2000" dirty="0" err="1"/>
              <a:t>utiliza</a:t>
            </a:r>
            <a:r>
              <a:rPr lang="en-US" sz="2000" dirty="0"/>
              <a:t> la </a:t>
            </a:r>
            <a:r>
              <a:rPr lang="en-US" sz="2000" dirty="0" err="1"/>
              <a:t>informacion</a:t>
            </a:r>
            <a:r>
              <a:rPr lang="en-US" sz="2000" dirty="0"/>
              <a:t> disponible para </a:t>
            </a:r>
            <a:r>
              <a:rPr lang="en-US" sz="2000" dirty="0" err="1"/>
              <a:t>hacer</a:t>
            </a:r>
            <a:r>
              <a:rPr lang="en-US" sz="2000" dirty="0"/>
              <a:t> un </a:t>
            </a:r>
            <a:r>
              <a:rPr lang="en-US" sz="2000" dirty="0" err="1"/>
              <a:t>analisis</a:t>
            </a:r>
            <a:r>
              <a:rPr lang="en-US" sz="2000" dirty="0"/>
              <a:t> de </a:t>
            </a:r>
            <a:r>
              <a:rPr lang="en-US" sz="2000" dirty="0" err="1"/>
              <a:t>carga</a:t>
            </a:r>
            <a:r>
              <a:rPr lang="en-US" sz="2000" dirty="0"/>
              <a:t> de </a:t>
            </a:r>
            <a:r>
              <a:rPr lang="en-US" sz="2000" dirty="0" err="1"/>
              <a:t>trabajo</a:t>
            </a:r>
            <a:r>
              <a:rPr lang="en-US" sz="2000" dirty="0"/>
              <a:t> </a:t>
            </a:r>
            <a:r>
              <a:rPr lang="en-US" sz="2000" dirty="0" err="1"/>
              <a:t>basado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principios</a:t>
            </a:r>
            <a:r>
              <a:rPr lang="en-US" sz="2000" dirty="0"/>
              <a:t> Lean Six Sigma</a:t>
            </a:r>
          </a:p>
          <a:p>
            <a:r>
              <a:rPr lang="en-US" sz="2000" dirty="0"/>
              <a:t>La </a:t>
            </a:r>
            <a:r>
              <a:rPr lang="en-US" sz="2000" dirty="0" err="1"/>
              <a:t>herramienta</a:t>
            </a:r>
            <a:r>
              <a:rPr lang="en-US" sz="2000" dirty="0"/>
              <a:t> </a:t>
            </a:r>
            <a:r>
              <a:rPr lang="en-US" sz="2000" dirty="0" err="1"/>
              <a:t>seleccionada</a:t>
            </a:r>
            <a:r>
              <a:rPr lang="en-US" sz="2000" dirty="0"/>
              <a:t> es el Process </a:t>
            </a:r>
            <a:r>
              <a:rPr lang="en-US" sz="2000" dirty="0" err="1"/>
              <a:t>Behaviour</a:t>
            </a:r>
            <a:r>
              <a:rPr lang="en-US" sz="2000" dirty="0"/>
              <a:t> Chart o Control Chart</a:t>
            </a:r>
          </a:p>
          <a:p>
            <a:r>
              <a:rPr lang="en-US" sz="2000" dirty="0"/>
              <a:t>El </a:t>
            </a:r>
            <a:r>
              <a:rPr lang="en-US" sz="2000" dirty="0" err="1"/>
              <a:t>periodo</a:t>
            </a:r>
            <a:r>
              <a:rPr lang="en-US" sz="2000" dirty="0"/>
              <a:t> de </a:t>
            </a:r>
            <a:r>
              <a:rPr lang="en-US" sz="2000" dirty="0" err="1"/>
              <a:t>tiempo</a:t>
            </a:r>
            <a:r>
              <a:rPr lang="en-US" sz="2000" dirty="0"/>
              <a:t> </a:t>
            </a:r>
            <a:r>
              <a:rPr lang="en-US" sz="2000" dirty="0" err="1"/>
              <a:t>analizado</a:t>
            </a:r>
            <a:r>
              <a:rPr lang="en-US" sz="2000" dirty="0"/>
              <a:t> </a:t>
            </a:r>
            <a:r>
              <a:rPr lang="en-US" sz="2000" dirty="0" err="1"/>
              <a:t>corresponde</a:t>
            </a:r>
            <a:r>
              <a:rPr lang="en-US" sz="2000" dirty="0"/>
              <a:t> a </a:t>
            </a:r>
            <a:r>
              <a:rPr lang="en-US" sz="2000" dirty="0" err="1"/>
              <a:t>todo</a:t>
            </a:r>
            <a:r>
              <a:rPr lang="en-US" sz="2000" dirty="0"/>
              <a:t> el </a:t>
            </a:r>
            <a:r>
              <a:rPr lang="en-US" sz="2000" dirty="0" err="1"/>
              <a:t>año</a:t>
            </a:r>
            <a:r>
              <a:rPr lang="en-US" sz="2000" dirty="0"/>
              <a:t> 2019 para los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semanales</a:t>
            </a:r>
            <a:r>
              <a:rPr lang="en-US" sz="2000" dirty="0"/>
              <a:t> y se </a:t>
            </a:r>
            <a:r>
              <a:rPr lang="en-US" sz="2000" dirty="0" err="1"/>
              <a:t>agrega</a:t>
            </a:r>
            <a:r>
              <a:rPr lang="en-US" sz="2000" dirty="0"/>
              <a:t> 2018 para los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mensuales</a:t>
            </a:r>
            <a:endParaRPr lang="en-US" sz="2000" dirty="0"/>
          </a:p>
          <a:p>
            <a:r>
              <a:rPr lang="en-US" sz="2000" dirty="0"/>
              <a:t>La </a:t>
            </a:r>
            <a:r>
              <a:rPr lang="en-US" sz="2000" dirty="0" err="1"/>
              <a:t>compresion</a:t>
            </a:r>
            <a:r>
              <a:rPr lang="en-US" sz="2000" dirty="0"/>
              <a:t> temporal </a:t>
            </a:r>
            <a:r>
              <a:rPr lang="en-US" sz="2000" dirty="0" err="1"/>
              <a:t>utilizada</a:t>
            </a:r>
            <a:r>
              <a:rPr lang="en-US" sz="2000" dirty="0"/>
              <a:t> es de una </a:t>
            </a:r>
            <a:r>
              <a:rPr lang="en-US" sz="2000" dirty="0" err="1"/>
              <a:t>semana</a:t>
            </a:r>
            <a:endParaRPr lang="en-US" sz="2000" dirty="0"/>
          </a:p>
          <a:p>
            <a:r>
              <a:rPr lang="en-US" sz="2000" dirty="0"/>
              <a:t>Se </a:t>
            </a:r>
            <a:r>
              <a:rPr lang="en-US" sz="2000" dirty="0" err="1"/>
              <a:t>toman</a:t>
            </a:r>
            <a:r>
              <a:rPr lang="en-US" sz="2000" dirty="0"/>
              <a:t> los </a:t>
            </a:r>
            <a:r>
              <a:rPr lang="en-US" sz="2000" dirty="0" err="1"/>
              <a:t>promedios</a:t>
            </a:r>
            <a:r>
              <a:rPr lang="en-US" sz="2000" dirty="0"/>
              <a:t> de la </a:t>
            </a:r>
            <a:r>
              <a:rPr lang="en-US" sz="2000" dirty="0" err="1"/>
              <a:t>participacion</a:t>
            </a:r>
            <a:r>
              <a:rPr lang="en-US" sz="2000" dirty="0"/>
              <a:t> </a:t>
            </a:r>
            <a:r>
              <a:rPr lang="en-US" sz="2000" dirty="0" err="1"/>
              <a:t>porcentual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distribucion</a:t>
            </a:r>
            <a:r>
              <a:rPr lang="en-US" sz="2000" dirty="0"/>
              <a:t> de </a:t>
            </a:r>
            <a:r>
              <a:rPr lang="en-US" sz="2000" dirty="0" err="1"/>
              <a:t>carga</a:t>
            </a:r>
            <a:r>
              <a:rPr lang="en-US" sz="2000" dirty="0"/>
              <a:t> </a:t>
            </a:r>
            <a:r>
              <a:rPr lang="en-US" sz="2000" dirty="0" err="1"/>
              <a:t>semanal</a:t>
            </a:r>
            <a:r>
              <a:rPr lang="en-US" sz="2000" dirty="0"/>
              <a:t> (del total de </a:t>
            </a:r>
            <a:r>
              <a:rPr lang="en-US" sz="2000" dirty="0" err="1"/>
              <a:t>nuevos</a:t>
            </a:r>
            <a:r>
              <a:rPr lang="en-US" sz="2000" dirty="0"/>
              <a:t> </a:t>
            </a:r>
            <a:r>
              <a:rPr lang="en-US" sz="2000" dirty="0" err="1"/>
              <a:t>casos</a:t>
            </a:r>
            <a:r>
              <a:rPr lang="en-US" sz="2000" dirty="0"/>
              <a:t>, que </a:t>
            </a:r>
            <a:r>
              <a:rPr lang="en-US" sz="2000" dirty="0" err="1"/>
              <a:t>porcentaje</a:t>
            </a:r>
            <a:r>
              <a:rPr lang="en-US" sz="2000" dirty="0"/>
              <a:t> </a:t>
            </a:r>
            <a:r>
              <a:rPr lang="en-US" sz="2000" dirty="0" err="1"/>
              <a:t>fue</a:t>
            </a:r>
            <a:r>
              <a:rPr lang="en-US" sz="2000" dirty="0"/>
              <a:t> </a:t>
            </a:r>
            <a:r>
              <a:rPr lang="en-US" sz="2000" dirty="0" err="1"/>
              <a:t>absorvido</a:t>
            </a:r>
            <a:r>
              <a:rPr lang="en-US" sz="2000" dirty="0"/>
              <a:t> por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Juzgado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Juzgado</a:t>
            </a:r>
            <a:r>
              <a:rPr lang="en-US" dirty="0"/>
              <a:t> 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8CEA8-4E04-408A-9F8F-CEA1FDB9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014" y="1329036"/>
            <a:ext cx="6194130" cy="3814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898EC-873A-4C3C-96CA-2212B75642CF}"/>
              </a:ext>
            </a:extLst>
          </p:cNvPr>
          <p:cNvSpPr txBox="1"/>
          <p:nvPr/>
        </p:nvSpPr>
        <p:spPr>
          <a:xfrm>
            <a:off x="339066" y="1626325"/>
            <a:ext cx="2018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con una </a:t>
            </a:r>
            <a:r>
              <a:rPr lang="en-US" dirty="0" err="1"/>
              <a:t>contribucion</a:t>
            </a:r>
            <a:r>
              <a:rPr lang="en-US" dirty="0"/>
              <a:t> </a:t>
            </a:r>
            <a:r>
              <a:rPr lang="en-US" dirty="0" err="1"/>
              <a:t>pobre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1407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Fuentes y </a:t>
            </a:r>
            <a:r>
              <a:rPr lang="en-US" dirty="0" err="1"/>
              <a:t>ejemplo</a:t>
            </a:r>
            <a:r>
              <a:rPr lang="en-US" dirty="0"/>
              <a:t> de PBC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898EC-873A-4C3C-96CA-2212B75642CF}"/>
              </a:ext>
            </a:extLst>
          </p:cNvPr>
          <p:cNvSpPr txBox="1"/>
          <p:nvPr/>
        </p:nvSpPr>
        <p:spPr>
          <a:xfrm>
            <a:off x="339065" y="1626325"/>
            <a:ext cx="55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Fuentes: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1BDE9-D99C-4FC9-88D8-00ADC077BAE4}"/>
              </a:ext>
            </a:extLst>
          </p:cNvPr>
          <p:cNvSpPr txBox="1"/>
          <p:nvPr/>
        </p:nvSpPr>
        <p:spPr>
          <a:xfrm>
            <a:off x="339064" y="3300548"/>
            <a:ext cx="555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Ejemplo</a:t>
            </a:r>
            <a:r>
              <a:rPr lang="en-US" dirty="0"/>
              <a:t> de PBC: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9CD2C97-AEEC-484B-A99B-AFF76302D8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132246"/>
              </p:ext>
            </p:extLst>
          </p:nvPr>
        </p:nvGraphicFramePr>
        <p:xfrm>
          <a:off x="495820" y="390482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820" y="390482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EF70AD3-CD66-4943-8FED-DA15173817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510437"/>
              </p:ext>
            </p:extLst>
          </p:nvPr>
        </p:nvGraphicFramePr>
        <p:xfrm>
          <a:off x="460093" y="231909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093" y="231909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61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Analisis</a:t>
            </a:r>
            <a:r>
              <a:rPr lang="en-US" sz="2800" dirty="0"/>
              <a:t> de </a:t>
            </a:r>
            <a:r>
              <a:rPr lang="en-US" sz="2800" dirty="0" err="1"/>
              <a:t>carga</a:t>
            </a:r>
            <a:r>
              <a:rPr lang="en-US" sz="2800" dirty="0"/>
              <a:t> </a:t>
            </a:r>
            <a:r>
              <a:rPr lang="en-US" sz="2800" dirty="0" err="1"/>
              <a:t>semanal</a:t>
            </a:r>
            <a:r>
              <a:rPr lang="en-US" sz="2800" dirty="0"/>
              <a:t> </a:t>
            </a:r>
            <a:r>
              <a:rPr lang="en-US" sz="2800" dirty="0" err="1"/>
              <a:t>promedio</a:t>
            </a:r>
            <a:r>
              <a:rPr lang="en-US" sz="2800" dirty="0"/>
              <a:t> por </a:t>
            </a:r>
            <a:r>
              <a:rPr lang="en-US" sz="2800" dirty="0" err="1"/>
              <a:t>Juzgado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A6B6B-7D9D-469B-BD62-829E22E06D6F}"/>
              </a:ext>
            </a:extLst>
          </p:cNvPr>
          <p:cNvSpPr txBox="1"/>
          <p:nvPr/>
        </p:nvSpPr>
        <p:spPr>
          <a:xfrm>
            <a:off x="124097" y="1332412"/>
            <a:ext cx="3568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</a:t>
            </a:r>
            <a:r>
              <a:rPr lang="en-US" dirty="0" err="1"/>
              <a:t>agrupamos</a:t>
            </a:r>
            <a:r>
              <a:rPr lang="en-US" dirty="0"/>
              <a:t> </a:t>
            </a:r>
            <a:r>
              <a:rPr lang="en-US" dirty="0" err="1"/>
              <a:t>semanalmente</a:t>
            </a:r>
            <a:r>
              <a:rPr lang="en-US" dirty="0"/>
              <a:t> la </a:t>
            </a:r>
            <a:r>
              <a:rPr lang="en-US" dirty="0" err="1"/>
              <a:t>informacion</a:t>
            </a:r>
            <a:r>
              <a:rPr lang="en-US" dirty="0"/>
              <a:t> que se </a:t>
            </a:r>
            <a:r>
              <a:rPr lang="en-US" dirty="0" err="1"/>
              <a:t>encuentra</a:t>
            </a:r>
            <a:r>
              <a:rPr lang="en-US" dirty="0"/>
              <a:t> disponible a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caso</a:t>
            </a:r>
            <a:r>
              <a:rPr lang="en-US" dirty="0"/>
              <a:t> individual y al </a:t>
            </a: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correspondientes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Juzgado</a:t>
            </a:r>
            <a:r>
              <a:rPr lang="en-US" dirty="0"/>
              <a:t> lo </a:t>
            </a:r>
            <a:r>
              <a:rPr lang="en-US" dirty="0" err="1"/>
              <a:t>vemos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porcentaje</a:t>
            </a:r>
            <a:r>
              <a:rPr lang="en-US" dirty="0"/>
              <a:t> del total </a:t>
            </a:r>
            <a:r>
              <a:rPr lang="en-US" dirty="0" err="1"/>
              <a:t>semanal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observer la data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el PBC (</a:t>
            </a:r>
            <a:r>
              <a:rPr lang="en-US" dirty="0" err="1"/>
              <a:t>ver</a:t>
            </a:r>
            <a:r>
              <a:rPr lang="en-US" dirty="0"/>
              <a:t> backup slides) que a la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arroja</a:t>
            </a:r>
            <a:r>
              <a:rPr lang="en-US" dirty="0"/>
              <a:t> un </a:t>
            </a:r>
            <a:r>
              <a:rPr lang="en-US" dirty="0" err="1"/>
              <a:t>dato</a:t>
            </a:r>
            <a:r>
              <a:rPr lang="en-US" dirty="0"/>
              <a:t> </a:t>
            </a:r>
            <a:r>
              <a:rPr lang="en-US" dirty="0" err="1"/>
              <a:t>significativo</a:t>
            </a:r>
            <a:r>
              <a:rPr lang="en-US" dirty="0"/>
              <a:t> para la </a:t>
            </a:r>
            <a:r>
              <a:rPr lang="en-US" dirty="0" err="1"/>
              <a:t>comparacion</a:t>
            </a:r>
            <a:r>
              <a:rPr lang="en-US" dirty="0"/>
              <a:t> entre </a:t>
            </a:r>
            <a:r>
              <a:rPr lang="en-US" dirty="0" err="1"/>
              <a:t>Juzgados</a:t>
            </a:r>
            <a:r>
              <a:rPr lang="en-US" dirty="0"/>
              <a:t>, que es el </a:t>
            </a:r>
            <a:r>
              <a:rPr lang="en-US" dirty="0" err="1">
                <a:solidFill>
                  <a:srgbClr val="FF0000"/>
                </a:solidFill>
              </a:rPr>
              <a:t>porcentaje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promedio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absorcion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semanal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nuevos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casos</a:t>
            </a:r>
            <a:r>
              <a:rPr lang="en-US" dirty="0"/>
              <a:t>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894665-3BE6-4451-B28C-CD990451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81" y="3235994"/>
            <a:ext cx="3276813" cy="18480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697C06-838D-43FE-BF40-3BB3E1131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82" y="1282202"/>
            <a:ext cx="3172669" cy="1953791"/>
          </a:xfrm>
          <a:prstGeom prst="rect">
            <a:avLst/>
          </a:prstGeom>
        </p:spPr>
      </p:pic>
      <p:sp>
        <p:nvSpPr>
          <p:cNvPr id="36" name="Arrow: Curved Right 35">
            <a:extLst>
              <a:ext uri="{FF2B5EF4-FFF2-40B4-BE49-F238E27FC236}">
                <a16:creationId xmlns:a16="http://schemas.microsoft.com/office/drawing/2014/main" id="{E34FC0D4-FDFA-4C83-B940-82A49472BCBC}"/>
              </a:ext>
            </a:extLst>
          </p:cNvPr>
          <p:cNvSpPr/>
          <p:nvPr/>
        </p:nvSpPr>
        <p:spPr>
          <a:xfrm>
            <a:off x="4648625" y="2367281"/>
            <a:ext cx="544255" cy="153041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Analisis</a:t>
            </a:r>
            <a:r>
              <a:rPr lang="en-US" sz="2800" dirty="0"/>
              <a:t> de </a:t>
            </a:r>
            <a:r>
              <a:rPr lang="en-US" sz="2800" dirty="0" err="1"/>
              <a:t>carga</a:t>
            </a:r>
            <a:r>
              <a:rPr lang="en-US" sz="2800" dirty="0"/>
              <a:t> </a:t>
            </a:r>
            <a:r>
              <a:rPr lang="en-US" sz="2800" dirty="0" err="1"/>
              <a:t>semanal</a:t>
            </a:r>
            <a:r>
              <a:rPr lang="en-US" sz="2800" dirty="0"/>
              <a:t> </a:t>
            </a:r>
            <a:r>
              <a:rPr lang="en-US" sz="2800" dirty="0" err="1"/>
              <a:t>promedio</a:t>
            </a:r>
            <a:r>
              <a:rPr lang="en-US" sz="2800" dirty="0"/>
              <a:t> por </a:t>
            </a:r>
            <a:r>
              <a:rPr lang="en-US" sz="2800" dirty="0" err="1"/>
              <a:t>Juzgado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A6B6B-7D9D-469B-BD62-829E22E06D6F}"/>
              </a:ext>
            </a:extLst>
          </p:cNvPr>
          <p:cNvSpPr txBox="1"/>
          <p:nvPr/>
        </p:nvSpPr>
        <p:spPr>
          <a:xfrm>
            <a:off x="122680" y="1227758"/>
            <a:ext cx="356847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Rapidamente</a:t>
            </a:r>
            <a:r>
              <a:rPr lang="en-US" sz="1600" dirty="0"/>
              <a:t> </a:t>
            </a:r>
            <a:r>
              <a:rPr lang="en-US" sz="1600" dirty="0" err="1"/>
              <a:t>podemos</a:t>
            </a:r>
            <a:r>
              <a:rPr lang="en-US" sz="1600" dirty="0"/>
              <a:t> </a:t>
            </a:r>
            <a:r>
              <a:rPr lang="en-US" sz="1600" dirty="0" err="1"/>
              <a:t>detectar</a:t>
            </a:r>
            <a:r>
              <a:rPr lang="en-US" sz="1600" dirty="0"/>
              <a:t> </a:t>
            </a:r>
            <a:r>
              <a:rPr lang="en-US" sz="1600" dirty="0" err="1"/>
              <a:t>cuatro</a:t>
            </a:r>
            <a:r>
              <a:rPr lang="en-US" sz="1600" dirty="0"/>
              <a:t> </a:t>
            </a:r>
            <a:r>
              <a:rPr lang="en-US" sz="1600" dirty="0" err="1"/>
              <a:t>grandes</a:t>
            </a:r>
            <a:r>
              <a:rPr lang="en-US" sz="1600" dirty="0"/>
              <a:t> </a:t>
            </a:r>
            <a:r>
              <a:rPr lang="en-US" sz="1600" dirty="0" err="1"/>
              <a:t>grupos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Top contributors: </a:t>
            </a:r>
            <a:r>
              <a:rPr lang="en-US" sz="1200" dirty="0" err="1"/>
              <a:t>Juzgados</a:t>
            </a:r>
            <a:r>
              <a:rPr lang="en-US" sz="1200" dirty="0"/>
              <a:t> que </a:t>
            </a:r>
            <a:r>
              <a:rPr lang="en-US" sz="1200" dirty="0" err="1"/>
              <a:t>consistentemente</a:t>
            </a:r>
            <a:r>
              <a:rPr lang="en-US" sz="1200" dirty="0"/>
              <a:t> </a:t>
            </a:r>
            <a:r>
              <a:rPr lang="en-US" sz="1200" dirty="0" err="1"/>
              <a:t>reciben</a:t>
            </a:r>
            <a:r>
              <a:rPr lang="en-US" sz="1200" dirty="0"/>
              <a:t> una </a:t>
            </a:r>
            <a:r>
              <a:rPr lang="en-US" sz="1200" dirty="0" err="1"/>
              <a:t>porcion</a:t>
            </a:r>
            <a:r>
              <a:rPr lang="en-US" sz="1200" dirty="0"/>
              <a:t> de los </a:t>
            </a:r>
            <a:r>
              <a:rPr lang="en-US" sz="1200" dirty="0" err="1"/>
              <a:t>casos</a:t>
            </a:r>
            <a:r>
              <a:rPr lang="en-US" sz="1200" dirty="0"/>
              <a:t> </a:t>
            </a:r>
            <a:r>
              <a:rPr lang="en-US" sz="1200" dirty="0" err="1"/>
              <a:t>nuevos</a:t>
            </a:r>
            <a:r>
              <a:rPr lang="en-US" sz="1200" dirty="0"/>
              <a:t> mayor que el resto.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Contributors: </a:t>
            </a:r>
            <a:r>
              <a:rPr lang="en-US" sz="1200" dirty="0" err="1"/>
              <a:t>Juzgados</a:t>
            </a:r>
            <a:r>
              <a:rPr lang="en-US" sz="1200" dirty="0"/>
              <a:t> que </a:t>
            </a:r>
            <a:r>
              <a:rPr lang="en-US" sz="1200" dirty="0" err="1"/>
              <a:t>consistentemente</a:t>
            </a:r>
            <a:r>
              <a:rPr lang="en-US" sz="1200" dirty="0"/>
              <a:t> </a:t>
            </a:r>
            <a:r>
              <a:rPr lang="en-US" sz="1200" dirty="0" err="1"/>
              <a:t>reciben</a:t>
            </a:r>
            <a:r>
              <a:rPr lang="en-US" sz="1200" dirty="0"/>
              <a:t> una </a:t>
            </a:r>
            <a:r>
              <a:rPr lang="en-US" sz="1200" dirty="0" err="1"/>
              <a:t>porcion</a:t>
            </a:r>
            <a:r>
              <a:rPr lang="en-US" sz="1200" dirty="0"/>
              <a:t> de los </a:t>
            </a:r>
            <a:r>
              <a:rPr lang="en-US" sz="1200" dirty="0" err="1"/>
              <a:t>casos</a:t>
            </a:r>
            <a:r>
              <a:rPr lang="en-US" sz="1200" dirty="0"/>
              <a:t> </a:t>
            </a:r>
            <a:r>
              <a:rPr lang="en-US" sz="1200" dirty="0" err="1"/>
              <a:t>nuevos</a:t>
            </a:r>
            <a:r>
              <a:rPr lang="en-US" sz="1200" dirty="0"/>
              <a:t> mayor al </a:t>
            </a:r>
            <a:r>
              <a:rPr lang="en-US" sz="1200" dirty="0" err="1"/>
              <a:t>promedio</a:t>
            </a:r>
            <a:r>
              <a:rPr lang="en-US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Laggers</a:t>
            </a:r>
            <a:r>
              <a:rPr lang="en-US" sz="1600" dirty="0"/>
              <a:t>: </a:t>
            </a:r>
            <a:r>
              <a:rPr lang="en-US" sz="1200" dirty="0" err="1"/>
              <a:t>Juzgados</a:t>
            </a:r>
            <a:r>
              <a:rPr lang="en-US" sz="1200" dirty="0"/>
              <a:t> que </a:t>
            </a:r>
            <a:r>
              <a:rPr lang="en-US" sz="1200" dirty="0" err="1"/>
              <a:t>consistentemente</a:t>
            </a:r>
            <a:r>
              <a:rPr lang="en-US" sz="1200" dirty="0"/>
              <a:t> </a:t>
            </a:r>
            <a:r>
              <a:rPr lang="en-US" sz="1200" dirty="0" err="1"/>
              <a:t>reciben</a:t>
            </a:r>
            <a:r>
              <a:rPr lang="en-US" sz="1200" dirty="0"/>
              <a:t> una </a:t>
            </a:r>
            <a:r>
              <a:rPr lang="en-US" sz="1200" dirty="0" err="1"/>
              <a:t>porcion</a:t>
            </a:r>
            <a:r>
              <a:rPr lang="en-US" sz="1200" dirty="0"/>
              <a:t> de los </a:t>
            </a:r>
            <a:r>
              <a:rPr lang="en-US" sz="1200" dirty="0" err="1"/>
              <a:t>casos</a:t>
            </a:r>
            <a:r>
              <a:rPr lang="en-US" sz="1200" dirty="0"/>
              <a:t> </a:t>
            </a:r>
            <a:r>
              <a:rPr lang="en-US" sz="1200" dirty="0" err="1"/>
              <a:t>nuevos</a:t>
            </a:r>
            <a:r>
              <a:rPr lang="en-US" sz="1200" dirty="0"/>
              <a:t> </a:t>
            </a:r>
            <a:r>
              <a:rPr lang="en-US" sz="1200" dirty="0" err="1"/>
              <a:t>menor</a:t>
            </a:r>
            <a:r>
              <a:rPr lang="en-US" sz="1200" dirty="0"/>
              <a:t> que el resto.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Top offenders: </a:t>
            </a:r>
            <a:r>
              <a:rPr lang="en-US" sz="1200" dirty="0" err="1"/>
              <a:t>Juzgados</a:t>
            </a:r>
            <a:r>
              <a:rPr lang="en-US" sz="1200" dirty="0"/>
              <a:t> que </a:t>
            </a:r>
            <a:r>
              <a:rPr lang="en-US" sz="1200" dirty="0" err="1"/>
              <a:t>realmente</a:t>
            </a:r>
            <a:r>
              <a:rPr lang="en-US" sz="1200" dirty="0"/>
              <a:t> </a:t>
            </a:r>
            <a:r>
              <a:rPr lang="en-US" sz="1200" dirty="0" err="1"/>
              <a:t>estan</a:t>
            </a:r>
            <a:r>
              <a:rPr lang="en-US" sz="1200" dirty="0"/>
              <a:t> </a:t>
            </a:r>
            <a:r>
              <a:rPr lang="en-US" sz="1200" dirty="0" err="1"/>
              <a:t>muy</a:t>
            </a:r>
            <a:r>
              <a:rPr lang="en-US" sz="1200" dirty="0"/>
              <a:t> por </a:t>
            </a:r>
            <a:r>
              <a:rPr lang="en-US" sz="1200" dirty="0" err="1"/>
              <a:t>detras</a:t>
            </a:r>
            <a:r>
              <a:rPr lang="en-US" sz="1200" dirty="0"/>
              <a:t> del </a:t>
            </a:r>
            <a:r>
              <a:rPr lang="en-US" sz="1200" dirty="0" err="1"/>
              <a:t>promedio</a:t>
            </a:r>
            <a:r>
              <a:rPr lang="en-US" sz="1200" dirty="0"/>
              <a:t> del resto, </a:t>
            </a:r>
            <a:r>
              <a:rPr lang="en-US" sz="1200" dirty="0" err="1"/>
              <a:t>ya</a:t>
            </a:r>
            <a:r>
              <a:rPr lang="en-US" sz="1200" dirty="0"/>
              <a:t> sea </a:t>
            </a:r>
            <a:r>
              <a:rPr lang="en-US" sz="1200" dirty="0" err="1"/>
              <a:t>debido</a:t>
            </a:r>
            <a:r>
              <a:rPr lang="en-US" sz="1200" dirty="0"/>
              <a:t> a </a:t>
            </a:r>
            <a:r>
              <a:rPr lang="en-US" sz="1200" dirty="0" err="1"/>
              <a:t>vicios</a:t>
            </a:r>
            <a:r>
              <a:rPr lang="en-US" sz="1200" dirty="0"/>
              <a:t> del </a:t>
            </a:r>
            <a:r>
              <a:rPr lang="en-US" sz="1200" dirty="0" err="1"/>
              <a:t>proceso</a:t>
            </a:r>
            <a:r>
              <a:rPr lang="en-US" sz="1200" dirty="0"/>
              <a:t> de </a:t>
            </a:r>
            <a:r>
              <a:rPr lang="en-US" sz="1200" dirty="0" err="1"/>
              <a:t>asignacion</a:t>
            </a:r>
            <a:r>
              <a:rPr lang="en-US" sz="1200" dirty="0"/>
              <a:t> o </a:t>
            </a:r>
            <a:r>
              <a:rPr lang="en-US" sz="1200" dirty="0" err="1"/>
              <a:t>algun</a:t>
            </a:r>
            <a:r>
              <a:rPr lang="en-US" sz="1200" dirty="0"/>
              <a:t> </a:t>
            </a:r>
            <a:r>
              <a:rPr lang="en-US" sz="1200" dirty="0" err="1"/>
              <a:t>otro</a:t>
            </a:r>
            <a:r>
              <a:rPr lang="en-US" sz="1200" dirty="0"/>
              <a:t> factor.</a:t>
            </a:r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FDCF70-107F-47BA-A7BF-CB083525BFA6}"/>
              </a:ext>
            </a:extLst>
          </p:cNvPr>
          <p:cNvGrpSpPr/>
          <p:nvPr/>
        </p:nvGrpSpPr>
        <p:grpSpPr>
          <a:xfrm>
            <a:off x="3692571" y="1685434"/>
            <a:ext cx="5362304" cy="3024188"/>
            <a:chOff x="3692571" y="1685434"/>
            <a:chExt cx="5362304" cy="30241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2D67A6-6DE3-4289-8241-CFA0D8EE8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2571" y="1685434"/>
              <a:ext cx="5362304" cy="3024188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E278111-8403-41C8-82DF-0762C7C04DBF}"/>
                </a:ext>
              </a:extLst>
            </p:cNvPr>
            <p:cNvSpPr/>
            <p:nvPr/>
          </p:nvSpPr>
          <p:spPr>
            <a:xfrm>
              <a:off x="3938450" y="2174966"/>
              <a:ext cx="1300655" cy="679268"/>
            </a:xfrm>
            <a:prstGeom prst="roundRect">
              <a:avLst/>
            </a:prstGeom>
            <a:solidFill>
              <a:srgbClr val="41E75D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ED308A3-95CF-4C9D-86C5-CE82AA7BEFEE}"/>
                </a:ext>
              </a:extLst>
            </p:cNvPr>
            <p:cNvSpPr/>
            <p:nvPr/>
          </p:nvSpPr>
          <p:spPr>
            <a:xfrm>
              <a:off x="5239106" y="2398311"/>
              <a:ext cx="1082866" cy="679268"/>
            </a:xfrm>
            <a:prstGeom prst="roundRect">
              <a:avLst/>
            </a:prstGeom>
            <a:solidFill>
              <a:srgbClr val="41E75D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7E335E2-D695-481A-B397-96267854A843}"/>
                </a:ext>
              </a:extLst>
            </p:cNvPr>
            <p:cNvSpPr/>
            <p:nvPr/>
          </p:nvSpPr>
          <p:spPr>
            <a:xfrm>
              <a:off x="6463561" y="2676835"/>
              <a:ext cx="1253660" cy="679268"/>
            </a:xfrm>
            <a:prstGeom prst="roundRect">
              <a:avLst/>
            </a:prstGeom>
            <a:solidFill>
              <a:srgbClr val="FF2549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47AF200-A0EB-41C8-9D96-7DE4EC1BE5DE}"/>
                </a:ext>
              </a:extLst>
            </p:cNvPr>
            <p:cNvSpPr/>
            <p:nvPr/>
          </p:nvSpPr>
          <p:spPr>
            <a:xfrm>
              <a:off x="7717221" y="3016469"/>
              <a:ext cx="1237593" cy="679268"/>
            </a:xfrm>
            <a:prstGeom prst="roundRect">
              <a:avLst/>
            </a:prstGeom>
            <a:solidFill>
              <a:srgbClr val="FF2549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5173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Analisis</a:t>
            </a:r>
            <a:r>
              <a:rPr lang="en-US" sz="2800" dirty="0"/>
              <a:t> de </a:t>
            </a:r>
            <a:r>
              <a:rPr lang="en-US" sz="2800" dirty="0" err="1"/>
              <a:t>carga</a:t>
            </a:r>
            <a:r>
              <a:rPr lang="en-US" sz="2800" dirty="0"/>
              <a:t> </a:t>
            </a:r>
            <a:r>
              <a:rPr lang="en-US" sz="2800" dirty="0" err="1"/>
              <a:t>semanal</a:t>
            </a:r>
            <a:r>
              <a:rPr lang="en-US" sz="2800" dirty="0"/>
              <a:t> </a:t>
            </a:r>
            <a:r>
              <a:rPr lang="en-US" sz="2800" dirty="0" err="1"/>
              <a:t>promedio</a:t>
            </a:r>
            <a:r>
              <a:rPr lang="en-US" sz="2800" dirty="0"/>
              <a:t> por </a:t>
            </a:r>
            <a:r>
              <a:rPr lang="en-US" sz="2800" dirty="0" err="1"/>
              <a:t>Juzgado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B185F-DE03-48F3-9865-8E639252C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8" y="2637076"/>
            <a:ext cx="4370262" cy="2419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6778D-FC63-4BBD-AA7B-B8984390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940" y="2646141"/>
            <a:ext cx="4515808" cy="24996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AA6B6B-7D9D-469B-BD62-829E22E06D6F}"/>
              </a:ext>
            </a:extLst>
          </p:cNvPr>
          <p:cNvSpPr txBox="1"/>
          <p:nvPr/>
        </p:nvSpPr>
        <p:spPr>
          <a:xfrm>
            <a:off x="104678" y="1305191"/>
            <a:ext cx="8988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En</a:t>
            </a:r>
            <a:r>
              <a:rPr lang="en-US" sz="1200" dirty="0"/>
              <a:t> un </a:t>
            </a:r>
            <a:r>
              <a:rPr lang="en-US" sz="1200" dirty="0" err="1"/>
              <a:t>estudio</a:t>
            </a:r>
            <a:r>
              <a:rPr lang="en-US" sz="1200" dirty="0"/>
              <a:t> </a:t>
            </a:r>
            <a:r>
              <a:rPr lang="en-US" sz="1200" dirty="0" err="1"/>
              <a:t>adicional</a:t>
            </a:r>
            <a:r>
              <a:rPr lang="en-US" sz="1200" dirty="0"/>
              <a:t> </a:t>
            </a:r>
            <a:r>
              <a:rPr lang="en-US" sz="1200" dirty="0" err="1"/>
              <a:t>podemos</a:t>
            </a:r>
            <a:r>
              <a:rPr lang="en-US" sz="1200" dirty="0"/>
              <a:t> </a:t>
            </a:r>
            <a:r>
              <a:rPr lang="en-US" sz="1200" dirty="0" err="1"/>
              <a:t>ver</a:t>
            </a:r>
            <a:r>
              <a:rPr lang="en-US" sz="1200" dirty="0"/>
              <a:t> que los </a:t>
            </a:r>
            <a:r>
              <a:rPr lang="en-US" sz="1200" dirty="0" err="1"/>
              <a:t>minimos</a:t>
            </a:r>
            <a:r>
              <a:rPr lang="en-US" sz="1200" dirty="0"/>
              <a:t> y los </a:t>
            </a:r>
            <a:r>
              <a:rPr lang="en-US" sz="1200" dirty="0" err="1"/>
              <a:t>maximos</a:t>
            </a:r>
            <a:r>
              <a:rPr lang="en-US" sz="1200" dirty="0"/>
              <a:t> de </a:t>
            </a: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semana</a:t>
            </a:r>
            <a:r>
              <a:rPr lang="en-US" sz="1200" dirty="0"/>
              <a:t> se </a:t>
            </a:r>
            <a:r>
              <a:rPr lang="en-US" sz="1200" dirty="0" err="1"/>
              <a:t>mantienen</a:t>
            </a:r>
            <a:r>
              <a:rPr lang="en-US" sz="1200" dirty="0"/>
              <a:t> dentro de los </a:t>
            </a:r>
            <a:r>
              <a:rPr lang="en-US" sz="1200" dirty="0" err="1"/>
              <a:t>mismos</a:t>
            </a:r>
            <a:r>
              <a:rPr lang="en-US" sz="1200" dirty="0"/>
              <a:t> </a:t>
            </a:r>
            <a:r>
              <a:rPr lang="en-US" sz="1200" dirty="0" err="1"/>
              <a:t>parametros</a:t>
            </a:r>
            <a:r>
              <a:rPr lang="en-US" sz="1200" dirty="0"/>
              <a:t> a lo largo del </a:t>
            </a:r>
            <a:r>
              <a:rPr lang="en-US" sz="1200" dirty="0" err="1"/>
              <a:t>año</a:t>
            </a:r>
            <a:r>
              <a:rPr lang="en-US" sz="1200" dirty="0"/>
              <a:t>, </a:t>
            </a:r>
            <a:r>
              <a:rPr lang="en-US" sz="1200" dirty="0" err="1"/>
              <a:t>sugiriendo</a:t>
            </a:r>
            <a:r>
              <a:rPr lang="en-US" sz="1200" dirty="0"/>
              <a:t> que NO hay </a:t>
            </a:r>
            <a:r>
              <a:rPr lang="en-US" sz="1200" dirty="0" err="1"/>
              <a:t>cambios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las </a:t>
            </a:r>
            <a:r>
              <a:rPr lang="en-US" sz="1200" dirty="0" err="1"/>
              <a:t>virtudes</a:t>
            </a:r>
            <a:r>
              <a:rPr lang="en-US" sz="1200" dirty="0"/>
              <a:t> o </a:t>
            </a:r>
            <a:r>
              <a:rPr lang="en-US" sz="1200" dirty="0" err="1"/>
              <a:t>vicios</a:t>
            </a:r>
            <a:r>
              <a:rPr lang="en-US" sz="1200" dirty="0"/>
              <a:t> que </a:t>
            </a:r>
            <a:r>
              <a:rPr lang="en-US" sz="1200" dirty="0" err="1"/>
              <a:t>pueda</a:t>
            </a:r>
            <a:r>
              <a:rPr lang="en-US" sz="1200" dirty="0"/>
              <a:t> </a:t>
            </a:r>
            <a:r>
              <a:rPr lang="en-US" sz="1200" dirty="0" err="1"/>
              <a:t>tener</a:t>
            </a:r>
            <a:r>
              <a:rPr lang="en-US" sz="1200" dirty="0"/>
              <a:t> el </a:t>
            </a:r>
            <a:r>
              <a:rPr lang="en-US" sz="1200" dirty="0" err="1"/>
              <a:t>algoritmo</a:t>
            </a:r>
            <a:r>
              <a:rPr lang="en-US" sz="1200" dirty="0"/>
              <a:t> de </a:t>
            </a:r>
            <a:r>
              <a:rPr lang="en-US" sz="1200" dirty="0" err="1"/>
              <a:t>asignacion</a:t>
            </a:r>
            <a:r>
              <a:rPr lang="en-US" sz="1200" dirty="0"/>
              <a:t> de </a:t>
            </a:r>
            <a:r>
              <a:rPr lang="en-US" sz="1200" dirty="0" err="1"/>
              <a:t>casos</a:t>
            </a:r>
            <a:r>
              <a:rPr lang="en-US" sz="1200" dirty="0"/>
              <a:t> </a:t>
            </a:r>
            <a:r>
              <a:rPr lang="en-US" sz="1200" dirty="0" err="1"/>
              <a:t>nuevos</a:t>
            </a:r>
            <a:r>
              <a:rPr lang="en-US" sz="1200" dirty="0"/>
              <a:t>. </a:t>
            </a:r>
            <a:r>
              <a:rPr lang="en-US" sz="1200" dirty="0" err="1"/>
              <a:t>Todos</a:t>
            </a:r>
            <a:r>
              <a:rPr lang="en-US" sz="1200" dirty="0"/>
              <a:t> los </a:t>
            </a:r>
            <a:r>
              <a:rPr lang="en-US" sz="1200" dirty="0" err="1"/>
              <a:t>juzgados</a:t>
            </a:r>
            <a:r>
              <a:rPr lang="en-US" sz="1200" dirty="0"/>
              <a:t> </a:t>
            </a:r>
            <a:r>
              <a:rPr lang="en-US" sz="1200" dirty="0" err="1"/>
              <a:t>reciben</a:t>
            </a:r>
            <a:r>
              <a:rPr lang="en-US" sz="1200" dirty="0"/>
              <a:t> </a:t>
            </a:r>
            <a:r>
              <a:rPr lang="en-US" sz="1200" dirty="0" err="1"/>
              <a:t>consistentemente</a:t>
            </a:r>
            <a:r>
              <a:rPr lang="en-US" sz="1200" dirty="0"/>
              <a:t> un </a:t>
            </a:r>
            <a:r>
              <a:rPr lang="en-US" sz="1200" dirty="0" err="1"/>
              <a:t>porcentaje</a:t>
            </a:r>
            <a:r>
              <a:rPr lang="en-US" sz="1200" dirty="0"/>
              <a:t> del total de los </a:t>
            </a:r>
            <a:r>
              <a:rPr lang="en-US" sz="1200" dirty="0" err="1"/>
              <a:t>casos</a:t>
            </a:r>
            <a:r>
              <a:rPr lang="en-US" sz="1200" dirty="0"/>
              <a:t> que </a:t>
            </a:r>
            <a:r>
              <a:rPr lang="en-US" sz="1200" dirty="0" err="1"/>
              <a:t>ingresan</a:t>
            </a:r>
            <a:r>
              <a:rPr lang="en-US" sz="1200" dirty="0"/>
              <a:t> al </a:t>
            </a:r>
            <a:r>
              <a:rPr lang="en-US" sz="1200" dirty="0" err="1"/>
              <a:t>Poder</a:t>
            </a:r>
            <a:r>
              <a:rPr lang="en-US" sz="1200" dirty="0"/>
              <a:t> Judicial, que </a:t>
            </a:r>
            <a:r>
              <a:rPr lang="en-US" sz="1200" dirty="0" err="1"/>
              <a:t>oscila</a:t>
            </a:r>
            <a:r>
              <a:rPr lang="en-US" sz="1200" dirty="0"/>
              <a:t> con </a:t>
            </a:r>
            <a:r>
              <a:rPr lang="en-US" sz="1200" dirty="0" err="1"/>
              <a:t>naturalidad</a:t>
            </a:r>
            <a:r>
              <a:rPr lang="en-US" sz="1200" dirty="0"/>
              <a:t> entre el 0.23% y el 11.59%,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otras</a:t>
            </a:r>
            <a:r>
              <a:rPr lang="en-US" sz="1200" dirty="0"/>
              <a:t> palabras: </a:t>
            </a:r>
            <a:r>
              <a:rPr lang="en-US" sz="1200" dirty="0" err="1"/>
              <a:t>todos</a:t>
            </a:r>
            <a:r>
              <a:rPr lang="en-US" sz="1200" dirty="0"/>
              <a:t> los </a:t>
            </a:r>
            <a:r>
              <a:rPr lang="en-US" sz="1200" dirty="0" err="1"/>
              <a:t>Juzgados</a:t>
            </a:r>
            <a:r>
              <a:rPr lang="en-US" sz="1200" dirty="0"/>
              <a:t> </a:t>
            </a:r>
            <a:r>
              <a:rPr lang="en-US" sz="1200" dirty="0" err="1"/>
              <a:t>recibiran</a:t>
            </a:r>
            <a:r>
              <a:rPr lang="en-US" sz="1200" dirty="0"/>
              <a:t> </a:t>
            </a:r>
            <a:r>
              <a:rPr lang="en-US" sz="1200" dirty="0" err="1"/>
              <a:t>permanentemente</a:t>
            </a:r>
            <a:r>
              <a:rPr lang="en-US" sz="1200" dirty="0"/>
              <a:t> una </a:t>
            </a:r>
            <a:r>
              <a:rPr lang="en-US" sz="1200" dirty="0" err="1"/>
              <a:t>cantidad</a:t>
            </a:r>
            <a:r>
              <a:rPr lang="en-US" sz="1200" dirty="0"/>
              <a:t> de </a:t>
            </a:r>
            <a:r>
              <a:rPr lang="en-US" sz="1200" dirty="0" err="1"/>
              <a:t>trabajo</a:t>
            </a:r>
            <a:r>
              <a:rPr lang="en-US" sz="1200" dirty="0"/>
              <a:t> nuevo que </a:t>
            </a:r>
            <a:r>
              <a:rPr lang="en-US" sz="1200" dirty="0" err="1"/>
              <a:t>va</a:t>
            </a:r>
            <a:r>
              <a:rPr lang="en-US" sz="1200" dirty="0"/>
              <a:t> </a:t>
            </a:r>
            <a:r>
              <a:rPr lang="en-US" sz="1200" dirty="0" err="1"/>
              <a:t>desde</a:t>
            </a:r>
            <a:r>
              <a:rPr lang="en-US" sz="1200" dirty="0"/>
              <a:t> </a:t>
            </a:r>
            <a:r>
              <a:rPr lang="en-US" sz="1200" dirty="0" err="1"/>
              <a:t>menos</a:t>
            </a:r>
            <a:r>
              <a:rPr lang="en-US" sz="1200" dirty="0"/>
              <a:t> de una decima </a:t>
            </a:r>
            <a:r>
              <a:rPr lang="en-US" sz="1200" dirty="0" err="1"/>
              <a:t>parte</a:t>
            </a:r>
            <a:r>
              <a:rPr lang="en-US" sz="1200" dirty="0"/>
              <a:t>, hasta mas del triple del </a:t>
            </a:r>
            <a:r>
              <a:rPr lang="en-US" sz="1200" dirty="0" err="1"/>
              <a:t>porcentaje</a:t>
            </a:r>
            <a:r>
              <a:rPr lang="en-US" sz="1200" dirty="0"/>
              <a:t> </a:t>
            </a:r>
            <a:r>
              <a:rPr lang="en-US" sz="1200" dirty="0" err="1"/>
              <a:t>equitativo</a:t>
            </a:r>
            <a:r>
              <a:rPr lang="en-US" sz="1200" dirty="0"/>
              <a:t> </a:t>
            </a:r>
            <a:r>
              <a:rPr lang="en-US" sz="1200" dirty="0" err="1"/>
              <a:t>aritmentico</a:t>
            </a:r>
            <a:r>
              <a:rPr lang="en-US" sz="1200" dirty="0"/>
              <a:t> (3.22%). Es </a:t>
            </a:r>
            <a:r>
              <a:rPr lang="en-US" sz="1200" dirty="0" err="1"/>
              <a:t>decir</a:t>
            </a:r>
            <a:r>
              <a:rPr lang="en-US" sz="1200" dirty="0"/>
              <a:t>, una </a:t>
            </a:r>
            <a:r>
              <a:rPr lang="en-US" sz="1200" dirty="0" err="1"/>
              <a:t>semana</a:t>
            </a:r>
            <a:r>
              <a:rPr lang="en-US" sz="1200" dirty="0"/>
              <a:t> </a:t>
            </a:r>
            <a:r>
              <a:rPr lang="en-US" sz="1200" dirty="0" err="1"/>
              <a:t>cualquiera</a:t>
            </a:r>
            <a:r>
              <a:rPr lang="en-US" sz="1200" dirty="0"/>
              <a:t>, un </a:t>
            </a:r>
            <a:r>
              <a:rPr lang="en-US" sz="1200" dirty="0" err="1"/>
              <a:t>Juzgado</a:t>
            </a:r>
            <a:r>
              <a:rPr lang="en-US" sz="1200" dirty="0"/>
              <a:t> </a:t>
            </a:r>
            <a:r>
              <a:rPr lang="en-US" sz="1200" dirty="0" err="1"/>
              <a:t>puede</a:t>
            </a:r>
            <a:r>
              <a:rPr lang="en-US" sz="1200" dirty="0"/>
              <a:t> </a:t>
            </a:r>
            <a:r>
              <a:rPr lang="en-US" sz="1200" dirty="0" err="1"/>
              <a:t>recibir</a:t>
            </a:r>
            <a:r>
              <a:rPr lang="en-US" sz="1200" dirty="0"/>
              <a:t> </a:t>
            </a:r>
            <a:r>
              <a:rPr lang="en-US" sz="1200" dirty="0" err="1"/>
              <a:t>mucho</a:t>
            </a:r>
            <a:r>
              <a:rPr lang="en-US" sz="1200" dirty="0"/>
              <a:t> o </a:t>
            </a:r>
            <a:r>
              <a:rPr lang="en-US" sz="1200" dirty="0" err="1"/>
              <a:t>casi</a:t>
            </a:r>
            <a:r>
              <a:rPr lang="en-US" sz="1200" dirty="0"/>
              <a:t> nada,</a:t>
            </a:r>
            <a:r>
              <a:rPr lang="en-US" sz="1200" dirty="0">
                <a:solidFill>
                  <a:srgbClr val="FF0000"/>
                </a:solidFill>
              </a:rPr>
              <a:t> lo que </a:t>
            </a:r>
            <a:r>
              <a:rPr lang="en-US" sz="1200" dirty="0" err="1">
                <a:solidFill>
                  <a:srgbClr val="FF0000"/>
                </a:solidFill>
              </a:rPr>
              <a:t>en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parametros</a:t>
            </a:r>
            <a:r>
              <a:rPr lang="en-US" sz="1200" dirty="0">
                <a:solidFill>
                  <a:srgbClr val="FF0000"/>
                </a:solidFill>
              </a:rPr>
              <a:t> del 2019 </a:t>
            </a:r>
            <a:r>
              <a:rPr lang="en-US" sz="1200" dirty="0" err="1">
                <a:solidFill>
                  <a:srgbClr val="FF0000"/>
                </a:solidFill>
              </a:rPr>
              <a:t>serian</a:t>
            </a:r>
            <a:r>
              <a:rPr lang="en-US" sz="1200" dirty="0">
                <a:solidFill>
                  <a:srgbClr val="FF0000"/>
                </a:solidFill>
              </a:rPr>
              <a:t> mas de 30 o </a:t>
            </a:r>
            <a:r>
              <a:rPr lang="en-US" sz="1200" dirty="0" err="1">
                <a:solidFill>
                  <a:srgbClr val="FF0000"/>
                </a:solidFill>
              </a:rPr>
              <a:t>menos</a:t>
            </a:r>
            <a:r>
              <a:rPr lang="en-US" sz="1200" dirty="0">
                <a:solidFill>
                  <a:srgbClr val="FF0000"/>
                </a:solidFill>
              </a:rPr>
              <a:t> de 2 </a:t>
            </a:r>
            <a:r>
              <a:rPr lang="en-US" sz="1200" dirty="0" err="1">
                <a:solidFill>
                  <a:srgbClr val="FF0000"/>
                </a:solidFill>
              </a:rPr>
              <a:t>nuevos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casos</a:t>
            </a:r>
            <a:r>
              <a:rPr lang="en-US" sz="1200" dirty="0">
                <a:solidFill>
                  <a:srgbClr val="FF0000"/>
                </a:solidFill>
              </a:rPr>
              <a:t> para </a:t>
            </a:r>
            <a:r>
              <a:rPr lang="en-US" sz="1200" dirty="0" err="1">
                <a:solidFill>
                  <a:srgbClr val="FF0000"/>
                </a:solidFill>
              </a:rPr>
              <a:t>cada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Juzgado</a:t>
            </a:r>
            <a:r>
              <a:rPr lang="en-US" sz="12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7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Analisis</a:t>
            </a:r>
            <a:r>
              <a:rPr lang="en-US" sz="2800" dirty="0"/>
              <a:t> de </a:t>
            </a:r>
            <a:r>
              <a:rPr lang="en-US" sz="2800" dirty="0" err="1"/>
              <a:t>carga</a:t>
            </a:r>
            <a:r>
              <a:rPr lang="en-US" sz="2800" dirty="0"/>
              <a:t> </a:t>
            </a:r>
            <a:r>
              <a:rPr lang="en-US" sz="2800" dirty="0" err="1"/>
              <a:t>semanal</a:t>
            </a:r>
            <a:r>
              <a:rPr lang="en-US" sz="2800" dirty="0"/>
              <a:t> </a:t>
            </a:r>
            <a:r>
              <a:rPr lang="en-US" sz="2800" dirty="0" err="1"/>
              <a:t>promedio</a:t>
            </a:r>
            <a:r>
              <a:rPr lang="en-US" sz="2800" dirty="0"/>
              <a:t> por </a:t>
            </a:r>
            <a:r>
              <a:rPr lang="en-US" sz="2800" dirty="0" err="1"/>
              <a:t>Juzgado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A6B6B-7D9D-469B-BD62-829E22E06D6F}"/>
              </a:ext>
            </a:extLst>
          </p:cNvPr>
          <p:cNvSpPr txBox="1"/>
          <p:nvPr/>
        </p:nvSpPr>
        <p:spPr>
          <a:xfrm>
            <a:off x="104678" y="1305191"/>
            <a:ext cx="832086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 modo de conclusion </a:t>
            </a:r>
            <a:r>
              <a:rPr lang="en-US" sz="1600" b="1" dirty="0" err="1"/>
              <a:t>podemos</a:t>
            </a:r>
            <a:r>
              <a:rPr lang="en-US" sz="1600" b="1" dirty="0"/>
              <a:t> </a:t>
            </a:r>
            <a:r>
              <a:rPr lang="en-US" sz="1600" b="1" dirty="0" err="1"/>
              <a:t>aceptar</a:t>
            </a:r>
            <a:r>
              <a:rPr lang="en-US" sz="1600" b="1" dirty="0"/>
              <a:t> las </a:t>
            </a:r>
            <a:r>
              <a:rPr lang="en-US" sz="1600" b="1" dirty="0" err="1"/>
              <a:t>siguientes</a:t>
            </a:r>
            <a:r>
              <a:rPr lang="en-US" sz="1600" b="1" dirty="0"/>
              <a:t> </a:t>
            </a:r>
            <a:r>
              <a:rPr lang="en-US" sz="1600" b="1" dirty="0" err="1"/>
              <a:t>observaciones</a:t>
            </a:r>
            <a:r>
              <a:rPr lang="en-US" sz="1600" b="1" dirty="0"/>
              <a:t>:</a:t>
            </a:r>
            <a:endParaRPr lang="en-US" sz="1200" b="1" dirty="0"/>
          </a:p>
          <a:p>
            <a:endParaRPr lang="en-US" sz="1200" dirty="0">
              <a:solidFill>
                <a:srgbClr val="FF0000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No se </a:t>
            </a:r>
            <a:r>
              <a:rPr lang="en-US" sz="1200" dirty="0" err="1"/>
              <a:t>detectan</a:t>
            </a:r>
            <a:r>
              <a:rPr lang="en-US" sz="1200" dirty="0"/>
              <a:t> </a:t>
            </a:r>
            <a:r>
              <a:rPr lang="en-US" sz="1200" dirty="0" err="1"/>
              <a:t>cambios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la </a:t>
            </a:r>
            <a:r>
              <a:rPr lang="en-US" sz="1200" dirty="0" err="1"/>
              <a:t>distribucion</a:t>
            </a:r>
            <a:r>
              <a:rPr lang="en-US" sz="1200" dirty="0"/>
              <a:t> de </a:t>
            </a:r>
            <a:r>
              <a:rPr lang="en-US" sz="1200" dirty="0" err="1"/>
              <a:t>trabajo</a:t>
            </a:r>
            <a:r>
              <a:rPr lang="en-US" sz="1200" dirty="0"/>
              <a:t> </a:t>
            </a:r>
            <a:r>
              <a:rPr lang="en-US" sz="1200" dirty="0" err="1"/>
              <a:t>sostenidos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el </a:t>
            </a:r>
            <a:r>
              <a:rPr lang="en-US" sz="1200" dirty="0" err="1"/>
              <a:t>tiempo</a:t>
            </a:r>
            <a:r>
              <a:rPr lang="en-US" sz="1200" dirty="0"/>
              <a:t>, los </a:t>
            </a:r>
            <a:r>
              <a:rPr lang="en-US" sz="1200" dirty="0" err="1"/>
              <a:t>picos</a:t>
            </a:r>
            <a:r>
              <a:rPr lang="en-US" sz="1200" dirty="0"/>
              <a:t> son </a:t>
            </a:r>
            <a:r>
              <a:rPr lang="en-US" sz="1200" dirty="0" err="1"/>
              <a:t>excepcionales</a:t>
            </a:r>
            <a:r>
              <a:rPr lang="en-US" sz="1200" dirty="0"/>
              <a:t> (</a:t>
            </a:r>
            <a:r>
              <a:rPr lang="en-US" sz="1200" dirty="0" err="1"/>
              <a:t>ver</a:t>
            </a:r>
            <a:r>
              <a:rPr lang="en-US" sz="1200" dirty="0"/>
              <a:t> backup slides), es </a:t>
            </a:r>
            <a:r>
              <a:rPr lang="en-US" sz="1200" dirty="0" err="1"/>
              <a:t>decir</a:t>
            </a:r>
            <a:r>
              <a:rPr lang="en-US" sz="1200" dirty="0"/>
              <a:t>, el Sistema no </a:t>
            </a:r>
            <a:r>
              <a:rPr lang="en-US" sz="1200" dirty="0" err="1"/>
              <a:t>esta</a:t>
            </a:r>
            <a:r>
              <a:rPr lang="en-US" sz="1200" dirty="0"/>
              <a:t> </a:t>
            </a:r>
            <a:r>
              <a:rPr lang="en-US" sz="1200" dirty="0" err="1"/>
              <a:t>dirigido</a:t>
            </a:r>
            <a:r>
              <a:rPr lang="en-US" sz="1200" dirty="0"/>
              <a:t> al </a:t>
            </a:r>
            <a:r>
              <a:rPr lang="en-US" sz="1200" dirty="0" err="1"/>
              <a:t>caos</a:t>
            </a:r>
            <a:r>
              <a:rPr lang="en-US" sz="1200" dirty="0"/>
              <a:t>, </a:t>
            </a:r>
            <a:r>
              <a:rPr lang="en-US" sz="1200" dirty="0" err="1"/>
              <a:t>pero</a:t>
            </a:r>
            <a:r>
              <a:rPr lang="en-US" sz="1200" dirty="0"/>
              <a:t> la </a:t>
            </a:r>
            <a:r>
              <a:rPr lang="en-US" sz="1200" dirty="0" err="1"/>
              <a:t>distribucion</a:t>
            </a:r>
            <a:r>
              <a:rPr lang="en-US" sz="1200" dirty="0"/>
              <a:t> no es perfecta.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Del 100% de </a:t>
            </a:r>
            <a:r>
              <a:rPr lang="en-US" sz="1200" dirty="0" err="1"/>
              <a:t>nuevos</a:t>
            </a:r>
            <a:r>
              <a:rPr lang="en-US" sz="1200" dirty="0"/>
              <a:t> </a:t>
            </a:r>
            <a:r>
              <a:rPr lang="en-US" sz="1200" dirty="0" err="1"/>
              <a:t>casos</a:t>
            </a:r>
            <a:r>
              <a:rPr lang="en-US" sz="1200" dirty="0"/>
              <a:t> </a:t>
            </a:r>
            <a:r>
              <a:rPr lang="en-US" sz="1200" dirty="0" err="1"/>
              <a:t>semanales</a:t>
            </a:r>
            <a:r>
              <a:rPr lang="en-US" sz="1200" dirty="0"/>
              <a:t>, </a:t>
            </a:r>
            <a:r>
              <a:rPr lang="en-US" sz="1200" dirty="0" err="1"/>
              <a:t>seria</a:t>
            </a:r>
            <a:r>
              <a:rPr lang="en-US" sz="1200" dirty="0"/>
              <a:t> </a:t>
            </a:r>
            <a:r>
              <a:rPr lang="en-US" sz="1200" dirty="0" err="1"/>
              <a:t>esperable</a:t>
            </a:r>
            <a:r>
              <a:rPr lang="en-US" sz="1200" dirty="0"/>
              <a:t> que </a:t>
            </a: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Juzgado</a:t>
            </a:r>
            <a:r>
              <a:rPr lang="en-US" sz="1200" dirty="0"/>
              <a:t> </a:t>
            </a:r>
            <a:r>
              <a:rPr lang="en-US" sz="1200" dirty="0" err="1"/>
              <a:t>reciba</a:t>
            </a:r>
            <a:r>
              <a:rPr lang="en-US" sz="1200" dirty="0"/>
              <a:t> una </a:t>
            </a:r>
            <a:r>
              <a:rPr lang="en-US" sz="1200" dirty="0" err="1"/>
              <a:t>porcion</a:t>
            </a:r>
            <a:r>
              <a:rPr lang="en-US" sz="1200" dirty="0"/>
              <a:t> </a:t>
            </a:r>
            <a:r>
              <a:rPr lang="en-US" sz="1200" dirty="0" err="1"/>
              <a:t>cercana</a:t>
            </a:r>
            <a:r>
              <a:rPr lang="en-US" sz="1200" dirty="0"/>
              <a:t> al 3.22%, </a:t>
            </a:r>
            <a:r>
              <a:rPr lang="en-US" sz="1200" dirty="0" err="1"/>
              <a:t>pero</a:t>
            </a:r>
            <a:r>
              <a:rPr lang="en-US" sz="1200" dirty="0"/>
              <a:t> la </a:t>
            </a:r>
            <a:r>
              <a:rPr lang="en-US" sz="1200" dirty="0" err="1"/>
              <a:t>mayoria</a:t>
            </a:r>
            <a:r>
              <a:rPr lang="en-US" sz="1200" dirty="0"/>
              <a:t> </a:t>
            </a:r>
            <a:r>
              <a:rPr lang="en-US" sz="1200" dirty="0" err="1"/>
              <a:t>recibe</a:t>
            </a:r>
            <a:r>
              <a:rPr lang="en-US" sz="1200" dirty="0"/>
              <a:t> una </a:t>
            </a:r>
            <a:r>
              <a:rPr lang="en-US" sz="1200" dirty="0" err="1"/>
              <a:t>fraccion</a:t>
            </a:r>
            <a:r>
              <a:rPr lang="en-US" sz="1200" dirty="0"/>
              <a:t> </a:t>
            </a:r>
            <a:r>
              <a:rPr lang="en-US" sz="1200" dirty="0" err="1"/>
              <a:t>menor</a:t>
            </a:r>
            <a:r>
              <a:rPr lang="en-US" sz="1200" dirty="0"/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La </a:t>
            </a:r>
            <a:r>
              <a:rPr lang="en-US" sz="1200" dirty="0" err="1"/>
              <a:t>sumatoria</a:t>
            </a:r>
            <a:r>
              <a:rPr lang="en-US" sz="1200" dirty="0"/>
              <a:t> de </a:t>
            </a:r>
            <a:r>
              <a:rPr lang="en-US" sz="1200" dirty="0" err="1"/>
              <a:t>promedios</a:t>
            </a:r>
            <a:r>
              <a:rPr lang="en-US" sz="1200" dirty="0"/>
              <a:t> de </a:t>
            </a:r>
            <a:r>
              <a:rPr lang="en-US" sz="1200" dirty="0" err="1"/>
              <a:t>porcentaje</a:t>
            </a:r>
            <a:r>
              <a:rPr lang="en-US" sz="1200" dirty="0"/>
              <a:t> de </a:t>
            </a:r>
            <a:r>
              <a:rPr lang="en-US" sz="1200" dirty="0" err="1"/>
              <a:t>trabajo</a:t>
            </a:r>
            <a:r>
              <a:rPr lang="en-US" sz="1200" dirty="0"/>
              <a:t> nuevo por </a:t>
            </a:r>
            <a:r>
              <a:rPr lang="en-US" sz="1200" dirty="0" err="1"/>
              <a:t>semana</a:t>
            </a:r>
            <a:r>
              <a:rPr lang="en-US" sz="1200" dirty="0"/>
              <a:t> no </a:t>
            </a:r>
            <a:r>
              <a:rPr lang="en-US" sz="1200" dirty="0" err="1"/>
              <a:t>supera</a:t>
            </a:r>
            <a:r>
              <a:rPr lang="en-US" sz="1200" dirty="0"/>
              <a:t> el 82%, lo </a:t>
            </a:r>
            <a:r>
              <a:rPr lang="en-US" sz="1200" dirty="0" err="1"/>
              <a:t>cual</a:t>
            </a:r>
            <a:r>
              <a:rPr lang="en-US" sz="1200" dirty="0"/>
              <a:t> </a:t>
            </a:r>
            <a:r>
              <a:rPr lang="en-US" sz="1200" dirty="0" err="1"/>
              <a:t>indica</a:t>
            </a:r>
            <a:r>
              <a:rPr lang="en-US" sz="1200" dirty="0"/>
              <a:t> que </a:t>
            </a: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semana</a:t>
            </a:r>
            <a:r>
              <a:rPr lang="en-US" sz="1200" dirty="0"/>
              <a:t> </a:t>
            </a:r>
            <a:r>
              <a:rPr lang="en-US" sz="1200" dirty="0" err="1"/>
              <a:t>alguien</a:t>
            </a:r>
            <a:r>
              <a:rPr lang="en-US" sz="1200" dirty="0"/>
              <a:t> se </a:t>
            </a:r>
            <a:r>
              <a:rPr lang="en-US" sz="1200" dirty="0" err="1"/>
              <a:t>va</a:t>
            </a:r>
            <a:r>
              <a:rPr lang="en-US" sz="1200" dirty="0"/>
              <a:t> a </a:t>
            </a:r>
            <a:r>
              <a:rPr lang="en-US" sz="1200" dirty="0" err="1"/>
              <a:t>llevar</a:t>
            </a:r>
            <a:r>
              <a:rPr lang="en-US" sz="1200" dirty="0"/>
              <a:t> mas </a:t>
            </a:r>
            <a:r>
              <a:rPr lang="en-US" sz="1200" dirty="0" err="1"/>
              <a:t>trabajo</a:t>
            </a:r>
            <a:r>
              <a:rPr lang="en-US" sz="1200" dirty="0"/>
              <a:t> que lo usual, por un 20% del total.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Todo</a:t>
            </a:r>
            <a:r>
              <a:rPr lang="en-US" sz="1200" dirty="0"/>
              <a:t> lo anterior </a:t>
            </a:r>
            <a:r>
              <a:rPr lang="en-US" sz="1200" dirty="0" err="1"/>
              <a:t>sugiere</a:t>
            </a:r>
            <a:r>
              <a:rPr lang="en-US" sz="1200" dirty="0"/>
              <a:t> que el </a:t>
            </a:r>
            <a:r>
              <a:rPr lang="en-US" sz="1200" dirty="0" err="1"/>
              <a:t>algoritmo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para </a:t>
            </a:r>
            <a:r>
              <a:rPr lang="en-US" sz="1200" dirty="0" err="1"/>
              <a:t>distribucion</a:t>
            </a:r>
            <a:r>
              <a:rPr lang="en-US" sz="1200" dirty="0"/>
              <a:t> de </a:t>
            </a:r>
            <a:r>
              <a:rPr lang="en-US" sz="1200" dirty="0" err="1"/>
              <a:t>nuevos</a:t>
            </a:r>
            <a:r>
              <a:rPr lang="en-US" sz="1200" dirty="0"/>
              <a:t> </a:t>
            </a:r>
            <a:r>
              <a:rPr lang="en-US" sz="1200" dirty="0" err="1"/>
              <a:t>casos</a:t>
            </a:r>
            <a:r>
              <a:rPr lang="en-US" sz="1200" dirty="0"/>
              <a:t> es, al </a:t>
            </a:r>
            <a:r>
              <a:rPr lang="en-US" sz="1200" dirty="0" err="1"/>
              <a:t>menos</a:t>
            </a:r>
            <a:r>
              <a:rPr lang="en-US" sz="1200" dirty="0"/>
              <a:t> </a:t>
            </a:r>
            <a:r>
              <a:rPr lang="en-US" sz="1200" dirty="0" err="1"/>
              <a:t>desde</a:t>
            </a:r>
            <a:r>
              <a:rPr lang="en-US" sz="1200" dirty="0"/>
              <a:t> el punto de vista de la </a:t>
            </a:r>
            <a:r>
              <a:rPr lang="en-US" sz="1200" dirty="0" err="1"/>
              <a:t>uniformidad</a:t>
            </a:r>
            <a:r>
              <a:rPr lang="en-US" sz="1200" dirty="0"/>
              <a:t> de la </a:t>
            </a:r>
            <a:r>
              <a:rPr lang="en-US" sz="1200" dirty="0" err="1"/>
              <a:t>distribucion</a:t>
            </a:r>
            <a:r>
              <a:rPr lang="en-US" sz="1200" dirty="0"/>
              <a:t>, </a:t>
            </a:r>
            <a:r>
              <a:rPr lang="en-US" sz="1200" dirty="0" err="1"/>
              <a:t>ineficiente</a:t>
            </a:r>
            <a:r>
              <a:rPr lang="en-US" sz="1200" dirty="0"/>
              <a:t>, dado que </a:t>
            </a:r>
            <a:r>
              <a:rPr lang="en-US" sz="1200" dirty="0" err="1"/>
              <a:t>si</a:t>
            </a:r>
            <a:r>
              <a:rPr lang="en-US" sz="1200" dirty="0"/>
              <a:t> bien </a:t>
            </a:r>
            <a:r>
              <a:rPr lang="en-US" sz="1200" dirty="0" err="1"/>
              <a:t>parecen</a:t>
            </a:r>
            <a:r>
              <a:rPr lang="en-US" sz="1200" dirty="0"/>
              <a:t> </a:t>
            </a:r>
            <a:r>
              <a:rPr lang="en-US" sz="1200" dirty="0" err="1"/>
              <a:t>conservarse</a:t>
            </a:r>
            <a:r>
              <a:rPr lang="en-US" sz="1200" dirty="0"/>
              <a:t> </a:t>
            </a:r>
            <a:r>
              <a:rPr lang="en-US" sz="1200" dirty="0" err="1"/>
              <a:t>ciertas</a:t>
            </a:r>
            <a:r>
              <a:rPr lang="en-US" sz="1200" dirty="0"/>
              <a:t> </a:t>
            </a:r>
            <a:r>
              <a:rPr lang="en-US" sz="1200" dirty="0" err="1"/>
              <a:t>caracteristicas</a:t>
            </a:r>
            <a:r>
              <a:rPr lang="en-US" sz="1200" dirty="0"/>
              <a:t> de la </a:t>
            </a:r>
            <a:r>
              <a:rPr lang="en-US" sz="1200" dirty="0" err="1"/>
              <a:t>aleatoriedad</a:t>
            </a:r>
            <a:r>
              <a:rPr lang="en-US" sz="1200" dirty="0"/>
              <a:t>, no </a:t>
            </a:r>
            <a:r>
              <a:rPr lang="en-US" sz="1200" dirty="0" err="1"/>
              <a:t>parece</a:t>
            </a:r>
            <a:r>
              <a:rPr lang="en-US" sz="1200" dirty="0"/>
              <a:t> ser un </a:t>
            </a:r>
            <a:r>
              <a:rPr lang="en-US" sz="1200" dirty="0" err="1"/>
              <a:t>proceso</a:t>
            </a:r>
            <a:r>
              <a:rPr lang="en-US" sz="1200" dirty="0"/>
              <a:t> </a:t>
            </a:r>
            <a:r>
              <a:rPr lang="en-US" sz="1200" dirty="0" err="1"/>
              <a:t>hecho</a:t>
            </a:r>
            <a:r>
              <a:rPr lang="en-US" sz="1200" dirty="0"/>
              <a:t> a la </a:t>
            </a:r>
            <a:r>
              <a:rPr lang="en-US" sz="1200" dirty="0" err="1"/>
              <a:t>medida</a:t>
            </a:r>
            <a:r>
              <a:rPr lang="en-US" sz="1200" dirty="0"/>
              <a:t> de la </a:t>
            </a:r>
            <a:r>
              <a:rPr lang="en-US" sz="1200" dirty="0" err="1"/>
              <a:t>realidad</a:t>
            </a:r>
            <a:r>
              <a:rPr lang="en-US" sz="1200" dirty="0"/>
              <a:t> de las </a:t>
            </a:r>
            <a:r>
              <a:rPr lang="en-US" sz="1200" dirty="0" err="1"/>
              <a:t>operaciones</a:t>
            </a:r>
            <a:r>
              <a:rPr lang="en-US" sz="1200" dirty="0"/>
              <a:t> del </a:t>
            </a:r>
            <a:r>
              <a:rPr lang="en-US" sz="1200" dirty="0" err="1"/>
              <a:t>Poder</a:t>
            </a:r>
            <a:r>
              <a:rPr lang="en-US" sz="1200" dirty="0"/>
              <a:t> </a:t>
            </a:r>
            <a:r>
              <a:rPr lang="en-US" sz="1200" dirty="0" err="1"/>
              <a:t>Judiacial</a:t>
            </a:r>
            <a:r>
              <a:rPr lang="en-US" sz="1200" dirty="0"/>
              <a:t> de la CABA.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/>
              <a:t>Una </a:t>
            </a:r>
            <a:r>
              <a:rPr lang="en-US" sz="1200" dirty="0" err="1"/>
              <a:t>aproximacion</a:t>
            </a:r>
            <a:r>
              <a:rPr lang="en-US" sz="1200" dirty="0"/>
              <a:t> </a:t>
            </a:r>
            <a:r>
              <a:rPr lang="en-US" sz="1200" dirty="0" err="1"/>
              <a:t>basada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combinatorias</a:t>
            </a:r>
            <a:r>
              <a:rPr lang="en-US" sz="1200" dirty="0"/>
              <a:t>, que </a:t>
            </a:r>
            <a:r>
              <a:rPr lang="en-US" sz="1200" dirty="0" err="1"/>
              <a:t>priorice</a:t>
            </a:r>
            <a:r>
              <a:rPr lang="en-US" sz="1200" dirty="0"/>
              <a:t> una </a:t>
            </a:r>
            <a:r>
              <a:rPr lang="en-US" sz="1200" dirty="0" err="1"/>
              <a:t>distribucion</a:t>
            </a:r>
            <a:r>
              <a:rPr lang="en-US" sz="1200" dirty="0"/>
              <a:t> </a:t>
            </a:r>
            <a:r>
              <a:rPr lang="en-US" sz="1200" dirty="0" err="1"/>
              <a:t>uniforme</a:t>
            </a:r>
            <a:r>
              <a:rPr lang="en-US" sz="1200" dirty="0"/>
              <a:t> y </a:t>
            </a:r>
            <a:r>
              <a:rPr lang="en-US" sz="1200" dirty="0" err="1"/>
              <a:t>garantice</a:t>
            </a:r>
            <a:r>
              <a:rPr lang="en-US" sz="1200" dirty="0"/>
              <a:t> la </a:t>
            </a:r>
            <a:r>
              <a:rPr lang="en-US" sz="1200" dirty="0" err="1"/>
              <a:t>aleatoriedad</a:t>
            </a:r>
            <a:r>
              <a:rPr lang="en-US" sz="1200" dirty="0"/>
              <a:t>, </a:t>
            </a:r>
            <a:r>
              <a:rPr lang="en-US" sz="1200" dirty="0" err="1"/>
              <a:t>seria</a:t>
            </a:r>
            <a:r>
              <a:rPr lang="en-US" sz="1200" dirty="0"/>
              <a:t> possible </a:t>
            </a:r>
            <a:r>
              <a:rPr lang="en-US" sz="1200" dirty="0" err="1"/>
              <a:t>mediante</a:t>
            </a:r>
            <a:r>
              <a:rPr lang="en-US" sz="1200" dirty="0"/>
              <a:t> la </a:t>
            </a:r>
            <a:r>
              <a:rPr lang="en-US" sz="1200" dirty="0" err="1"/>
              <a:t>eleccion</a:t>
            </a:r>
            <a:r>
              <a:rPr lang="en-US" sz="1200" dirty="0"/>
              <a:t> por </a:t>
            </a:r>
            <a:r>
              <a:rPr lang="en-US" sz="1200" dirty="0" err="1"/>
              <a:t>sorteo</a:t>
            </a:r>
            <a:r>
              <a:rPr lang="en-US" sz="1200" dirty="0"/>
              <a:t> de una de entre las </a:t>
            </a:r>
            <a:r>
              <a:rPr lang="en-US" sz="1200" dirty="0" err="1"/>
              <a:t>posibles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457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589" y="428659"/>
            <a:ext cx="7031554" cy="725349"/>
          </a:xfrm>
        </p:spPr>
        <p:txBody>
          <a:bodyPr>
            <a:noAutofit/>
          </a:bodyPr>
          <a:lstStyle/>
          <a:p>
            <a:r>
              <a:rPr lang="en-US" sz="2400" dirty="0"/>
              <a:t>Backup slides – Process </a:t>
            </a:r>
            <a:r>
              <a:rPr lang="en-US" sz="2400" dirty="0" err="1"/>
              <a:t>Behaviour</a:t>
            </a:r>
            <a:r>
              <a:rPr lang="en-US" sz="2400" dirty="0"/>
              <a:t> Charts por </a:t>
            </a:r>
            <a:r>
              <a:rPr lang="en-US" sz="2400" dirty="0" err="1"/>
              <a:t>Juzgado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9589" y="1443540"/>
            <a:ext cx="6327059" cy="351106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 </a:t>
            </a:r>
            <a:r>
              <a:rPr lang="en-US" dirty="0" err="1"/>
              <a:t>utiliza</a:t>
            </a:r>
            <a:r>
              <a:rPr lang="en-US" dirty="0"/>
              <a:t> la </a:t>
            </a:r>
            <a:r>
              <a:rPr lang="en-US" dirty="0" err="1"/>
              <a:t>informacion</a:t>
            </a:r>
            <a:r>
              <a:rPr lang="en-US" dirty="0"/>
              <a:t> disponible para </a:t>
            </a:r>
            <a:r>
              <a:rPr lang="en-US" dirty="0" err="1"/>
              <a:t>hacer</a:t>
            </a:r>
            <a:r>
              <a:rPr lang="en-US" dirty="0"/>
              <a:t> un </a:t>
            </a:r>
            <a:r>
              <a:rPr lang="en-US" dirty="0" err="1"/>
              <a:t>analisis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principios</a:t>
            </a:r>
            <a:r>
              <a:rPr lang="en-US" dirty="0"/>
              <a:t> Lean Six Sigma</a:t>
            </a:r>
          </a:p>
          <a:p>
            <a:r>
              <a:rPr lang="en-US" dirty="0"/>
              <a:t>La </a:t>
            </a:r>
            <a:r>
              <a:rPr lang="en-US" dirty="0" err="1"/>
              <a:t>herramienta</a:t>
            </a:r>
            <a:r>
              <a:rPr lang="en-US" dirty="0"/>
              <a:t> </a:t>
            </a:r>
            <a:r>
              <a:rPr lang="en-US" dirty="0" err="1"/>
              <a:t>seleccionada</a:t>
            </a:r>
            <a:r>
              <a:rPr lang="en-US" dirty="0"/>
              <a:t> es el Process </a:t>
            </a:r>
            <a:r>
              <a:rPr lang="en-US" dirty="0" err="1"/>
              <a:t>Behaviour</a:t>
            </a:r>
            <a:r>
              <a:rPr lang="en-US" dirty="0"/>
              <a:t> Chart o Control Chart</a:t>
            </a:r>
          </a:p>
          <a:p>
            <a:r>
              <a:rPr lang="en-US" dirty="0"/>
              <a:t>El </a:t>
            </a:r>
            <a:r>
              <a:rPr lang="en-US" dirty="0" err="1"/>
              <a:t>periodo</a:t>
            </a:r>
            <a:r>
              <a:rPr lang="en-US" dirty="0"/>
              <a:t> de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analizado</a:t>
            </a:r>
            <a:r>
              <a:rPr lang="en-US" dirty="0"/>
              <a:t> </a:t>
            </a:r>
            <a:r>
              <a:rPr lang="en-US" dirty="0" err="1"/>
              <a:t>corresponde</a:t>
            </a:r>
            <a:r>
              <a:rPr lang="en-US" dirty="0"/>
              <a:t> a </a:t>
            </a:r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año</a:t>
            </a:r>
            <a:r>
              <a:rPr lang="en-US" dirty="0"/>
              <a:t> 2019</a:t>
            </a:r>
          </a:p>
          <a:p>
            <a:r>
              <a:rPr lang="en-US" dirty="0"/>
              <a:t>La </a:t>
            </a:r>
            <a:r>
              <a:rPr lang="en-US" dirty="0" err="1"/>
              <a:t>compresion</a:t>
            </a:r>
            <a:r>
              <a:rPr lang="en-US" dirty="0"/>
              <a:t> temporal </a:t>
            </a:r>
            <a:r>
              <a:rPr lang="en-US" dirty="0" err="1"/>
              <a:t>utilizada</a:t>
            </a:r>
            <a:r>
              <a:rPr lang="en-US" dirty="0"/>
              <a:t> es de una </a:t>
            </a:r>
            <a:r>
              <a:rPr lang="en-US" dirty="0" err="1"/>
              <a:t>semana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84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1215</Words>
  <Application>Microsoft Office PowerPoint</Application>
  <PresentationFormat>On-screen Show (16:9)</PresentationFormat>
  <Paragraphs>119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Office Theme</vt:lpstr>
      <vt:lpstr>Microsoft Excel Worksheet</vt:lpstr>
      <vt:lpstr>Analisis de carga de trabajo  Juzgados CABA  Oportunidades de mejora y sugerencias</vt:lpstr>
      <vt:lpstr>Contenido</vt:lpstr>
      <vt:lpstr>Resúmen ejecutivo</vt:lpstr>
      <vt:lpstr>Metodología del analisis</vt:lpstr>
      <vt:lpstr>Analisis de carga semanal promedio por Juzgado</vt:lpstr>
      <vt:lpstr>Analisis de carga semanal promedio por Juzgado</vt:lpstr>
      <vt:lpstr>Analisis de carga semanal promedio por Juzgado</vt:lpstr>
      <vt:lpstr>Analisis de carga semanal promedio por Juzgado</vt:lpstr>
      <vt:lpstr>Backup slides – Process Behaviour Charts por Juzgado</vt:lpstr>
      <vt:lpstr>Juzgado 01</vt:lpstr>
      <vt:lpstr>Juzgado 02</vt:lpstr>
      <vt:lpstr>Juzgado 03</vt:lpstr>
      <vt:lpstr>Juzgado 04</vt:lpstr>
      <vt:lpstr>Juzgado 05</vt:lpstr>
      <vt:lpstr>Juzgado 06</vt:lpstr>
      <vt:lpstr>Juzgado 07</vt:lpstr>
      <vt:lpstr>Juzgado 08</vt:lpstr>
      <vt:lpstr>Juzgado 09</vt:lpstr>
      <vt:lpstr>Juzgado 10</vt:lpstr>
      <vt:lpstr>Juzgado 11</vt:lpstr>
      <vt:lpstr>Juzgado 12</vt:lpstr>
      <vt:lpstr>Juzgado 13</vt:lpstr>
      <vt:lpstr>Juzgado 14</vt:lpstr>
      <vt:lpstr>Juzgado 15</vt:lpstr>
      <vt:lpstr>Juzgado 16</vt:lpstr>
      <vt:lpstr>Juzgado 17</vt:lpstr>
      <vt:lpstr>Juzgado 18</vt:lpstr>
      <vt:lpstr>Juzgado 19</vt:lpstr>
      <vt:lpstr>Juzgado 20</vt:lpstr>
      <vt:lpstr>Juzgado 21</vt:lpstr>
      <vt:lpstr>Juzgado 22</vt:lpstr>
      <vt:lpstr>Juzgado 23</vt:lpstr>
      <vt:lpstr>Juzgado 24</vt:lpstr>
      <vt:lpstr>Juzgado 25</vt:lpstr>
      <vt:lpstr>Juzgado 26</vt:lpstr>
      <vt:lpstr>Juzgado 27</vt:lpstr>
      <vt:lpstr>Juzgado 28</vt:lpstr>
      <vt:lpstr>Juzgado 29</vt:lpstr>
      <vt:lpstr>Juzgado 30</vt:lpstr>
      <vt:lpstr>Juzgado 31</vt:lpstr>
      <vt:lpstr>Fuentes y ejemplo de PBC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2020-05-03T06:33:31Z</dcterms:modified>
</cp:coreProperties>
</file>